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21"/>
  </p:notesMasterIdLst>
  <p:sldIdLst>
    <p:sldId id="256" r:id="rId2"/>
    <p:sldId id="300" r:id="rId3"/>
    <p:sldId id="301" r:id="rId4"/>
    <p:sldId id="284" r:id="rId5"/>
    <p:sldId id="307" r:id="rId6"/>
    <p:sldId id="263" r:id="rId7"/>
    <p:sldId id="311" r:id="rId8"/>
    <p:sldId id="312" r:id="rId9"/>
    <p:sldId id="313" r:id="rId10"/>
    <p:sldId id="271" r:id="rId11"/>
    <p:sldId id="272" r:id="rId12"/>
    <p:sldId id="299" r:id="rId13"/>
    <p:sldId id="310" r:id="rId14"/>
    <p:sldId id="306" r:id="rId15"/>
    <p:sldId id="276" r:id="rId16"/>
    <p:sldId id="286" r:id="rId17"/>
    <p:sldId id="296" r:id="rId18"/>
    <p:sldId id="277" r:id="rId19"/>
    <p:sldId id="287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3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16B6D9-343B-4F4A-8C0E-B315DB2ED29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CDA01A-CD5B-41A9-9C3D-BA2C50ED4624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3200" b="1" dirty="0"/>
            <a:t>ELIGIBLE PROJECTS CRITERIA</a:t>
          </a:r>
          <a:endParaRPr lang="en-US" sz="3200" dirty="0"/>
        </a:p>
      </dgm:t>
    </dgm:pt>
    <dgm:pt modelId="{83E88A67-F506-41F5-85EC-6E2E4FBB7166}" type="parTrans" cxnId="{19813C53-7FDF-4A74-B03C-970D6F84DC64}">
      <dgm:prSet/>
      <dgm:spPr/>
      <dgm:t>
        <a:bodyPr/>
        <a:lstStyle/>
        <a:p>
          <a:endParaRPr lang="en-US"/>
        </a:p>
      </dgm:t>
    </dgm:pt>
    <dgm:pt modelId="{0F328900-D01B-4A3F-8F17-6FE48329E34A}" type="sibTrans" cxnId="{19813C53-7FDF-4A74-B03C-970D6F84DC64}">
      <dgm:prSet/>
      <dgm:spPr/>
      <dgm:t>
        <a:bodyPr/>
        <a:lstStyle/>
        <a:p>
          <a:endParaRPr lang="en-US"/>
        </a:p>
      </dgm:t>
    </dgm:pt>
    <dgm:pt modelId="{A0815C60-46F8-4895-A856-A96282DDA9C1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The Applicant must have developed </a:t>
          </a:r>
          <a:r>
            <a:rPr lang="en-GB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at least 1 (one) Eligible Projects</a:t>
          </a:r>
          <a:endParaRPr lang="en-US" sz="2400" dirty="0">
            <a:solidFill>
              <a:schemeClr val="tx1"/>
            </a:solidFill>
          </a:endParaRPr>
        </a:p>
      </dgm:t>
    </dgm:pt>
    <dgm:pt modelId="{35CB5BC5-FAF0-4A37-B35F-417D456FD1DD}" type="parTrans" cxnId="{5A93A2A4-FFF7-4EB3-9649-A1678B9CEDA8}">
      <dgm:prSet/>
      <dgm:spPr/>
      <dgm:t>
        <a:bodyPr/>
        <a:lstStyle/>
        <a:p>
          <a:endParaRPr lang="en-US"/>
        </a:p>
      </dgm:t>
    </dgm:pt>
    <dgm:pt modelId="{55C95BAC-8FCC-4895-89A5-8AFC6A9B7547}" type="sibTrans" cxnId="{5A93A2A4-FFF7-4EB3-9649-A1678B9CEDA8}">
      <dgm:prSet/>
      <dgm:spPr/>
      <dgm:t>
        <a:bodyPr/>
        <a:lstStyle/>
        <a:p>
          <a:endParaRPr lang="en-US"/>
        </a:p>
      </dgm:t>
    </dgm:pt>
    <dgm:pt modelId="{A1DF628B-5925-4FD0-A2AE-89649327D040}">
      <dgm:prSet phldrT="[Text]" custT="1"/>
      <dgm:spPr>
        <a:solidFill>
          <a:schemeClr val="accent2"/>
        </a:solidFill>
      </dgm:spPr>
      <dgm:t>
        <a:bodyPr/>
        <a:lstStyle/>
        <a:p>
          <a:pPr>
            <a:buFont typeface="Wingdings" panose="05000000000000000000" pitchFamily="2" charset="2"/>
            <a:buNone/>
          </a:pPr>
          <a:r>
            <a: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Each Applicant shall be permitted to submit </a:t>
          </a:r>
          <a:r>
            <a:rPr lang="en-GB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up to a maximum of 5 (five) Reference Projects</a:t>
          </a:r>
          <a:r>
            <a: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as potential Eligible Projects</a:t>
          </a:r>
        </a:p>
      </dgm:t>
    </dgm:pt>
    <dgm:pt modelId="{EC605870-BBD2-4FDE-83D5-59D26561ADB4}" type="parTrans" cxnId="{1BA143B8-3695-42ED-99CF-7C75B68B38C4}">
      <dgm:prSet/>
      <dgm:spPr/>
      <dgm:t>
        <a:bodyPr/>
        <a:lstStyle/>
        <a:p>
          <a:endParaRPr lang="en-US"/>
        </a:p>
      </dgm:t>
    </dgm:pt>
    <dgm:pt modelId="{AB865556-C64E-4C31-A343-96949C3DD78F}" type="sibTrans" cxnId="{1BA143B8-3695-42ED-99CF-7C75B68B38C4}">
      <dgm:prSet/>
      <dgm:spPr/>
      <dgm:t>
        <a:bodyPr/>
        <a:lstStyle/>
        <a:p>
          <a:endParaRPr lang="en-US"/>
        </a:p>
      </dgm:t>
    </dgm:pt>
    <dgm:pt modelId="{152ED4DF-6CAB-49AE-94E0-A8C45030DA18}" type="pres">
      <dgm:prSet presAssocID="{5416B6D9-343B-4F4A-8C0E-B315DB2ED29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6EB692-1296-4907-8D65-4FB039B0F7D1}" type="pres">
      <dgm:prSet presAssocID="{E3CDA01A-CD5B-41A9-9C3D-BA2C50ED4624}" presName="roof" presStyleLbl="dkBgShp" presStyleIdx="0" presStyleCnt="2" custScaleY="55208"/>
      <dgm:spPr/>
      <dgm:t>
        <a:bodyPr/>
        <a:lstStyle/>
        <a:p>
          <a:endParaRPr lang="en-US"/>
        </a:p>
      </dgm:t>
    </dgm:pt>
    <dgm:pt modelId="{71D1BB2C-2166-4F72-8D0E-AF77D983B694}" type="pres">
      <dgm:prSet presAssocID="{E3CDA01A-CD5B-41A9-9C3D-BA2C50ED4624}" presName="pillars" presStyleCnt="0"/>
      <dgm:spPr/>
    </dgm:pt>
    <dgm:pt modelId="{A4607B50-DA70-4D7F-A3D5-70EAA312B476}" type="pres">
      <dgm:prSet presAssocID="{E3CDA01A-CD5B-41A9-9C3D-BA2C50ED4624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31C97C-3E57-4DF7-8F9F-827750BD1EEE}" type="pres">
      <dgm:prSet presAssocID="{A1DF628B-5925-4FD0-A2AE-89649327D040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7A4AF1-2682-4467-BFF2-325B84126480}" type="pres">
      <dgm:prSet presAssocID="{E3CDA01A-CD5B-41A9-9C3D-BA2C50ED4624}" presName="base" presStyleLbl="dkBgShp" presStyleIdx="1" presStyleCnt="2"/>
      <dgm:spPr>
        <a:solidFill>
          <a:schemeClr val="accent1"/>
        </a:solidFill>
      </dgm:spPr>
    </dgm:pt>
  </dgm:ptLst>
  <dgm:cxnLst>
    <dgm:cxn modelId="{1BA143B8-3695-42ED-99CF-7C75B68B38C4}" srcId="{E3CDA01A-CD5B-41A9-9C3D-BA2C50ED4624}" destId="{A1DF628B-5925-4FD0-A2AE-89649327D040}" srcOrd="1" destOrd="0" parTransId="{EC605870-BBD2-4FDE-83D5-59D26561ADB4}" sibTransId="{AB865556-C64E-4C31-A343-96949C3DD78F}"/>
    <dgm:cxn modelId="{53081296-CCF3-4AA4-8834-B9393B0D073B}" type="presOf" srcId="{5416B6D9-343B-4F4A-8C0E-B315DB2ED294}" destId="{152ED4DF-6CAB-49AE-94E0-A8C45030DA18}" srcOrd="0" destOrd="0" presId="urn:microsoft.com/office/officeart/2005/8/layout/hList3"/>
    <dgm:cxn modelId="{FED28BB2-4268-4D64-AB01-30BE1EE3D580}" type="presOf" srcId="{A1DF628B-5925-4FD0-A2AE-89649327D040}" destId="{5831C97C-3E57-4DF7-8F9F-827750BD1EEE}" srcOrd="0" destOrd="0" presId="urn:microsoft.com/office/officeart/2005/8/layout/hList3"/>
    <dgm:cxn modelId="{5A93A2A4-FFF7-4EB3-9649-A1678B9CEDA8}" srcId="{E3CDA01A-CD5B-41A9-9C3D-BA2C50ED4624}" destId="{A0815C60-46F8-4895-A856-A96282DDA9C1}" srcOrd="0" destOrd="0" parTransId="{35CB5BC5-FAF0-4A37-B35F-417D456FD1DD}" sibTransId="{55C95BAC-8FCC-4895-89A5-8AFC6A9B7547}"/>
    <dgm:cxn modelId="{C2E9511E-6E03-4C5E-94BB-CEDF5E8B37C7}" type="presOf" srcId="{E3CDA01A-CD5B-41A9-9C3D-BA2C50ED4624}" destId="{466EB692-1296-4907-8D65-4FB039B0F7D1}" srcOrd="0" destOrd="0" presId="urn:microsoft.com/office/officeart/2005/8/layout/hList3"/>
    <dgm:cxn modelId="{A732A46D-5967-45FC-8D04-F5607241E98D}" type="presOf" srcId="{A0815C60-46F8-4895-A856-A96282DDA9C1}" destId="{A4607B50-DA70-4D7F-A3D5-70EAA312B476}" srcOrd="0" destOrd="0" presId="urn:microsoft.com/office/officeart/2005/8/layout/hList3"/>
    <dgm:cxn modelId="{19813C53-7FDF-4A74-B03C-970D6F84DC64}" srcId="{5416B6D9-343B-4F4A-8C0E-B315DB2ED294}" destId="{E3CDA01A-CD5B-41A9-9C3D-BA2C50ED4624}" srcOrd="0" destOrd="0" parTransId="{83E88A67-F506-41F5-85EC-6E2E4FBB7166}" sibTransId="{0F328900-D01B-4A3F-8F17-6FE48329E34A}"/>
    <dgm:cxn modelId="{4BF87890-9C7E-4A60-A146-B2345980A16C}" type="presParOf" srcId="{152ED4DF-6CAB-49AE-94E0-A8C45030DA18}" destId="{466EB692-1296-4907-8D65-4FB039B0F7D1}" srcOrd="0" destOrd="0" presId="urn:microsoft.com/office/officeart/2005/8/layout/hList3"/>
    <dgm:cxn modelId="{7E07E042-8793-4F77-9C67-8E774F160A1D}" type="presParOf" srcId="{152ED4DF-6CAB-49AE-94E0-A8C45030DA18}" destId="{71D1BB2C-2166-4F72-8D0E-AF77D983B694}" srcOrd="1" destOrd="0" presId="urn:microsoft.com/office/officeart/2005/8/layout/hList3"/>
    <dgm:cxn modelId="{E9F45CBA-3E9C-425B-BD36-7355FF1E31F3}" type="presParOf" srcId="{71D1BB2C-2166-4F72-8D0E-AF77D983B694}" destId="{A4607B50-DA70-4D7F-A3D5-70EAA312B476}" srcOrd="0" destOrd="0" presId="urn:microsoft.com/office/officeart/2005/8/layout/hList3"/>
    <dgm:cxn modelId="{985FFD57-8280-46F8-B257-2ADF6A3D6DD0}" type="presParOf" srcId="{71D1BB2C-2166-4F72-8D0E-AF77D983B694}" destId="{5831C97C-3E57-4DF7-8F9F-827750BD1EEE}" srcOrd="1" destOrd="0" presId="urn:microsoft.com/office/officeart/2005/8/layout/hList3"/>
    <dgm:cxn modelId="{EF00F95F-6246-4BC7-BC16-1A15084CFCB8}" type="presParOf" srcId="{152ED4DF-6CAB-49AE-94E0-A8C45030DA18}" destId="{187A4AF1-2682-4467-BFF2-325B8412648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EB692-1296-4907-8D65-4FB039B0F7D1}">
      <dsp:nvSpPr>
        <dsp:cNvPr id="0" name=""/>
        <dsp:cNvSpPr/>
      </dsp:nvSpPr>
      <dsp:spPr>
        <a:xfrm>
          <a:off x="0" y="127149"/>
          <a:ext cx="7569744" cy="626865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/>
            <a:t>ELIGIBLE PROJECTS CRITERIA</a:t>
          </a:r>
          <a:endParaRPr lang="en-US" sz="3200" kern="1200" dirty="0"/>
        </a:p>
      </dsp:txBody>
      <dsp:txXfrm>
        <a:off x="0" y="127149"/>
        <a:ext cx="7569744" cy="626865"/>
      </dsp:txXfrm>
    </dsp:sp>
    <dsp:sp modelId="{A4607B50-DA70-4D7F-A3D5-70EAA312B476}">
      <dsp:nvSpPr>
        <dsp:cNvPr id="0" name=""/>
        <dsp:cNvSpPr/>
      </dsp:nvSpPr>
      <dsp:spPr>
        <a:xfrm>
          <a:off x="0" y="1008313"/>
          <a:ext cx="3784872" cy="2384470"/>
        </a:xfrm>
        <a:prstGeom prst="rect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The Applicant must have developed </a:t>
          </a:r>
          <a:r>
            <a:rPr lang="en-GB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at least 1 (one) Eligible Projects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008313"/>
        <a:ext cx="3784872" cy="2384470"/>
      </dsp:txXfrm>
    </dsp:sp>
    <dsp:sp modelId="{5831C97C-3E57-4DF7-8F9F-827750BD1EEE}">
      <dsp:nvSpPr>
        <dsp:cNvPr id="0" name=""/>
        <dsp:cNvSpPr/>
      </dsp:nvSpPr>
      <dsp:spPr>
        <a:xfrm>
          <a:off x="3784872" y="1008313"/>
          <a:ext cx="3784872" cy="2384470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Each Applicant shall be permitted to submit </a:t>
          </a:r>
          <a:r>
            <a:rPr lang="en-GB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up to a maximum of 5 (five) Reference Projects</a:t>
          </a:r>
          <a:r>
            <a:rPr lang="en-GB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as potential Eligible Projects</a:t>
          </a:r>
        </a:p>
      </dsp:txBody>
      <dsp:txXfrm>
        <a:off x="3784872" y="1008313"/>
        <a:ext cx="3784872" cy="2384470"/>
      </dsp:txXfrm>
    </dsp:sp>
    <dsp:sp modelId="{187A4AF1-2682-4467-BFF2-325B84126480}">
      <dsp:nvSpPr>
        <dsp:cNvPr id="0" name=""/>
        <dsp:cNvSpPr/>
      </dsp:nvSpPr>
      <dsp:spPr>
        <a:xfrm>
          <a:off x="0" y="3392783"/>
          <a:ext cx="7569744" cy="264941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B025C-CC60-4D28-B688-62F61512DBE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97E57-0CB3-440A-B594-AC1651764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97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97E57-0CB3-440A-B594-AC165176489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30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5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2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3"/>
            <a:ext cx="2209800" cy="273844"/>
          </a:xfrm>
        </p:spPr>
        <p:txBody>
          <a:bodyPr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21" y="4686156"/>
            <a:ext cx="557348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05741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1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97"/>
            <a:ext cx="8153400" cy="652463"/>
          </a:xfrm>
        </p:spPr>
        <p:txBody>
          <a:bodyPr anchor="ctr">
            <a:no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97"/>
            <a:ext cx="8077200" cy="652463"/>
          </a:xfrm>
        </p:spPr>
        <p:txBody>
          <a:bodyPr anchor="ctr">
            <a:noAutofit/>
          </a:bodyPr>
          <a:lstStyle>
            <a:lvl1pPr algn="l">
              <a:buNone/>
              <a:defRPr sz="3600" b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6"/>
            <a:ext cx="4572000" cy="273844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91A1D3-AB9A-47CB-B219-6033524617C9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11" y="4686156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F81018-0C36-4AC9-A3EE-3EC6731DBD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orms%20with%20Dummy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9413" y="1442596"/>
            <a:ext cx="7947814" cy="48605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cap="none" dirty="0">
                <a:solidFill>
                  <a:schemeClr val="bg1"/>
                </a:solidFill>
              </a:rPr>
              <a:t>Islamic Republic of Afghanistan</a:t>
            </a:r>
            <a:endParaRPr lang="en-US" sz="3200" b="1" cap="non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Pre-Application </a:t>
            </a:r>
            <a:r>
              <a:rPr lang="en-GB" dirty="0"/>
              <a:t>Meeting		</a:t>
            </a:r>
            <a:r>
              <a:rPr lang="en-GB" dirty="0" smtClean="0"/>
              <a:t>20</a:t>
            </a:r>
            <a:r>
              <a:rPr lang="en-GB" baseline="30000" dirty="0" smtClean="0"/>
              <a:t>th</a:t>
            </a:r>
            <a:r>
              <a:rPr lang="en-GB" dirty="0" smtClean="0"/>
              <a:t> October 2019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56634" y="1842670"/>
            <a:ext cx="7947814" cy="486054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cap="none" dirty="0">
                <a:solidFill>
                  <a:schemeClr val="accent1">
                    <a:lumMod val="50000"/>
                  </a:schemeClr>
                </a:solidFill>
              </a:rPr>
              <a:t>Ministry of Public Health (</a:t>
            </a:r>
            <a:r>
              <a:rPr lang="en-GB" sz="2400" cap="none" dirty="0" err="1">
                <a:solidFill>
                  <a:schemeClr val="accent1">
                    <a:lumMod val="50000"/>
                  </a:schemeClr>
                </a:solidFill>
              </a:rPr>
              <a:t>MoPH</a:t>
            </a:r>
            <a:r>
              <a:rPr lang="en-GB" sz="2400" cap="non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sz="2400" cap="non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6634" y="2051473"/>
            <a:ext cx="7947814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i="1" cap="none" dirty="0">
                <a:solidFill>
                  <a:schemeClr val="accent1">
                    <a:lumMod val="50000"/>
                  </a:schemeClr>
                </a:solidFill>
              </a:rPr>
              <a:t>Development of Diagnostic Imaging Centre at </a:t>
            </a:r>
            <a:r>
              <a:rPr lang="en-GB" sz="1800" i="1" cap="none" dirty="0" err="1">
                <a:solidFill>
                  <a:schemeClr val="accent1">
                    <a:lumMod val="50000"/>
                  </a:schemeClr>
                </a:solidFill>
              </a:rPr>
              <a:t>Ibni</a:t>
            </a:r>
            <a:r>
              <a:rPr lang="en-GB" sz="1800" i="1" cap="non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1800" i="1" cap="none" dirty="0" err="1">
                <a:solidFill>
                  <a:schemeClr val="accent1">
                    <a:lumMod val="50000"/>
                  </a:schemeClr>
                </a:solidFill>
              </a:rPr>
              <a:t>Sina</a:t>
            </a:r>
            <a:endParaRPr lang="en-GB" sz="1800" i="1" cap="none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800" i="1" cap="none" dirty="0">
                <a:solidFill>
                  <a:schemeClr val="accent1">
                    <a:lumMod val="50000"/>
                  </a:schemeClr>
                </a:solidFill>
              </a:rPr>
              <a:t>Hospital Compound (Kabul) </a:t>
            </a:r>
            <a:r>
              <a:rPr lang="en-GB" sz="1800" i="1" cap="none" dirty="0" smtClean="0">
                <a:solidFill>
                  <a:schemeClr val="accent1">
                    <a:lumMod val="50000"/>
                  </a:schemeClr>
                </a:solidFill>
              </a:rPr>
              <a:t>under PPP</a:t>
            </a:r>
            <a:endParaRPr lang="en-GB" sz="1800" i="1" cap="none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541" y="300473"/>
            <a:ext cx="972000" cy="985076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11560" y="3147814"/>
            <a:ext cx="7947814" cy="1194883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i="1" cap="none" dirty="0" smtClean="0">
                <a:solidFill>
                  <a:schemeClr val="accent5">
                    <a:lumMod val="75000"/>
                  </a:schemeClr>
                </a:solidFill>
              </a:rPr>
              <a:t>Mohammad Jawid Yosufzai</a:t>
            </a:r>
          </a:p>
          <a:p>
            <a:pPr algn="ctr"/>
            <a:r>
              <a:rPr lang="en-US" sz="1800" i="1" cap="none" dirty="0" smtClean="0">
                <a:solidFill>
                  <a:schemeClr val="accent5">
                    <a:lumMod val="75000"/>
                  </a:schemeClr>
                </a:solidFill>
              </a:rPr>
              <a:t>Sr</a:t>
            </a:r>
            <a:r>
              <a:rPr lang="en-US" sz="1800" i="1" cap="none" dirty="0">
                <a:solidFill>
                  <a:schemeClr val="accent5">
                    <a:lumMod val="75000"/>
                  </a:schemeClr>
                </a:solidFill>
              </a:rPr>
              <a:t>. PPP Tendering Facilitation </a:t>
            </a:r>
            <a:r>
              <a:rPr lang="en-US" sz="1800" i="1" cap="none" dirty="0" smtClean="0">
                <a:solidFill>
                  <a:schemeClr val="accent5">
                    <a:lumMod val="75000"/>
                  </a:schemeClr>
                </a:solidFill>
              </a:rPr>
              <a:t>Specialist, DG- PPP, </a:t>
            </a:r>
            <a:r>
              <a:rPr lang="en-US" sz="1800" i="1" cap="none" dirty="0" err="1" smtClean="0">
                <a:solidFill>
                  <a:schemeClr val="accent5">
                    <a:lumMod val="75000"/>
                  </a:schemeClr>
                </a:solidFill>
              </a:rPr>
              <a:t>MoF</a:t>
            </a:r>
            <a:endParaRPr lang="en-US" sz="1800" i="1" cap="none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1800" i="1" cap="none" dirty="0" smtClean="0">
                <a:solidFill>
                  <a:schemeClr val="accent5">
                    <a:lumMod val="75000"/>
                  </a:schemeClr>
                </a:solidFill>
              </a:rPr>
              <a:t>Mohammed Abu </a:t>
            </a:r>
            <a:r>
              <a:rPr lang="en-US" sz="1800" i="1" cap="none" dirty="0" err="1" smtClean="0">
                <a:solidFill>
                  <a:schemeClr val="accent5">
                    <a:lumMod val="75000"/>
                  </a:schemeClr>
                </a:solidFill>
              </a:rPr>
              <a:t>Rashed</a:t>
            </a:r>
            <a:endParaRPr lang="en-US" sz="1800" i="1" cap="none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1800" i="1" cap="none" dirty="0" smtClean="0">
                <a:solidFill>
                  <a:schemeClr val="accent5">
                    <a:lumMod val="75000"/>
                  </a:schemeClr>
                </a:solidFill>
              </a:rPr>
              <a:t>PPP Expert, </a:t>
            </a:r>
            <a:r>
              <a:rPr lang="en-US" sz="1800" i="1" cap="none" dirty="0" smtClean="0">
                <a:solidFill>
                  <a:schemeClr val="accent5">
                    <a:lumMod val="75000"/>
                  </a:schemeClr>
                </a:solidFill>
              </a:rPr>
              <a:t>EPTISA, Spain </a:t>
            </a:r>
            <a:r>
              <a:rPr lang="en-US" sz="1800" i="1" cap="none" dirty="0" smtClean="0">
                <a:solidFill>
                  <a:schemeClr val="accent5">
                    <a:lumMod val="75000"/>
                  </a:schemeClr>
                </a:solidFill>
              </a:rPr>
              <a:t>(Advisor, </a:t>
            </a:r>
            <a:r>
              <a:rPr lang="en-US" sz="1800" i="1" cap="none" dirty="0">
                <a:solidFill>
                  <a:schemeClr val="accent5">
                    <a:lumMod val="75000"/>
                  </a:schemeClr>
                </a:solidFill>
              </a:rPr>
              <a:t>DG- PPP, </a:t>
            </a:r>
            <a:r>
              <a:rPr lang="en-US" sz="1800" i="1" cap="none" dirty="0" err="1" smtClean="0">
                <a:solidFill>
                  <a:schemeClr val="accent5">
                    <a:lumMod val="75000"/>
                  </a:schemeClr>
                </a:solidFill>
              </a:rPr>
              <a:t>MoF</a:t>
            </a:r>
            <a:r>
              <a:rPr lang="en-US" sz="1800" i="1" cap="none" dirty="0" smtClean="0">
                <a:solidFill>
                  <a:schemeClr val="accent5">
                    <a:lumMod val="75000"/>
                  </a:schemeClr>
                </a:solidFill>
              </a:rPr>
              <a:t>, Afghanistan)</a:t>
            </a:r>
            <a:endParaRPr lang="en-GB" sz="1800" i="1" cap="none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90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Financial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400" dirty="0" smtClean="0">
                <a:solidFill>
                  <a:srgbClr val="FFC000"/>
                </a:solidFill>
              </a:rPr>
              <a:t>Applicant (Consortium) to meet Financial Criteria based on the Pro-rate of proposed shareholdings </a:t>
            </a:r>
            <a:r>
              <a:rPr lang="en-GB" sz="5700" dirty="0" smtClean="0">
                <a:solidFill>
                  <a:srgbClr val="FFC000"/>
                </a:solidFill>
              </a:rPr>
              <a:t>or </a:t>
            </a:r>
          </a:p>
          <a:p>
            <a:r>
              <a:rPr lang="en-GB" sz="2400" dirty="0" smtClean="0"/>
              <a:t>In Case of Financial Nominee, one of the Consortium member (or Single Entity Applicant)</a:t>
            </a:r>
            <a:endParaRPr lang="en-GB" sz="2400" dirty="0"/>
          </a:p>
          <a:p>
            <a:pPr lvl="1">
              <a:spcBef>
                <a:spcPts val="1200"/>
              </a:spcBef>
            </a:pPr>
            <a:r>
              <a:rPr lang="en-GB" sz="2100" dirty="0"/>
              <a:t>Must have had </a:t>
            </a:r>
            <a:r>
              <a:rPr lang="en-GB" sz="2100" b="1" dirty="0"/>
              <a:t>net-worth (assets minus liabilities) of at least USD 2 million </a:t>
            </a:r>
            <a:r>
              <a:rPr lang="en-GB" sz="2100" dirty="0"/>
              <a:t>at the end of each of the last 3 years</a:t>
            </a:r>
          </a:p>
          <a:p>
            <a:pPr lvl="1">
              <a:spcBef>
                <a:spcPts val="1200"/>
              </a:spcBef>
            </a:pPr>
            <a:r>
              <a:rPr lang="en-GB" sz="2100" dirty="0"/>
              <a:t>Have been a </a:t>
            </a:r>
            <a:r>
              <a:rPr lang="en-GB" sz="2100" b="1" dirty="0"/>
              <a:t>profitable and a going concern </a:t>
            </a:r>
            <a:r>
              <a:rPr lang="en-GB" sz="2100" dirty="0"/>
              <a:t>over the past 3 years</a:t>
            </a:r>
          </a:p>
          <a:p>
            <a:pPr lvl="1">
              <a:spcBef>
                <a:spcPts val="1200"/>
              </a:spcBef>
            </a:pPr>
            <a:r>
              <a:rPr lang="en-GB" sz="2100" dirty="0"/>
              <a:t>Be able to demonstrate that it has raised </a:t>
            </a:r>
            <a:r>
              <a:rPr lang="en-GB" sz="2100" b="1" dirty="0"/>
              <a:t>at least USD 1.2 million </a:t>
            </a:r>
            <a:r>
              <a:rPr lang="en-GB" sz="2100" dirty="0"/>
              <a:t>in third party debt for 1 (one) project in the last 3 (three) </a:t>
            </a:r>
            <a:r>
              <a:rPr lang="en-GB" sz="2100" dirty="0" smtClean="0"/>
              <a:t>years </a:t>
            </a:r>
            <a:br>
              <a:rPr lang="en-GB" sz="2100" dirty="0" smtClean="0"/>
            </a:br>
            <a:r>
              <a:rPr lang="en-GB" sz="2100" dirty="0" smtClean="0"/>
              <a:t>OR</a:t>
            </a:r>
            <a:r>
              <a:rPr lang="en-GB" sz="2100" dirty="0"/>
              <a:t/>
            </a:r>
            <a:br>
              <a:rPr lang="en-GB" sz="2100" dirty="0"/>
            </a:br>
            <a:r>
              <a:rPr lang="en-GB" sz="2100" dirty="0"/>
              <a:t>Must have had </a:t>
            </a:r>
            <a:r>
              <a:rPr lang="en-GB" sz="2100" b="1" dirty="0" smtClean="0"/>
              <a:t>annual turnover of </a:t>
            </a:r>
            <a:r>
              <a:rPr lang="en-GB" sz="2100" b="1" dirty="0"/>
              <a:t>at least USD 2 million </a:t>
            </a:r>
            <a:r>
              <a:rPr lang="en-GB" sz="2100" dirty="0"/>
              <a:t>at the end of each of the last 3 </a:t>
            </a:r>
            <a:r>
              <a:rPr lang="en-GB" sz="2100" dirty="0" smtClean="0"/>
              <a:t>years</a:t>
            </a:r>
          </a:p>
        </p:txBody>
      </p:sp>
    </p:spTree>
    <p:extLst>
      <p:ext uri="{BB962C8B-B14F-4D97-AF65-F5344CB8AC3E}">
        <p14:creationId xmlns:p14="http://schemas.microsoft.com/office/powerpoint/2010/main" val="7626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Financial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Applicant / Financial </a:t>
            </a:r>
            <a:r>
              <a:rPr lang="en-GB" sz="2400" dirty="0" smtClean="0"/>
              <a:t>Nominee (cont’d)</a:t>
            </a:r>
            <a:endParaRPr lang="en-GB" sz="2400" dirty="0"/>
          </a:p>
          <a:p>
            <a:pPr lvl="1"/>
            <a:r>
              <a:rPr lang="en-GB" sz="2100" dirty="0"/>
              <a:t>Free Cash Flow to Equity (FCFE) of </a:t>
            </a:r>
            <a:r>
              <a:rPr lang="en-GB" sz="2100" b="1" dirty="0"/>
              <a:t>at least </a:t>
            </a:r>
            <a:r>
              <a:rPr lang="en-GB" sz="2100" b="1" dirty="0" smtClean="0"/>
              <a:t>US$ 800,000 or equivalent </a:t>
            </a:r>
            <a:r>
              <a:rPr lang="en-GB" sz="2100" dirty="0"/>
              <a:t>at the end of each of the last 2 </a:t>
            </a:r>
            <a:r>
              <a:rPr lang="en-GB" sz="2100" dirty="0" smtClean="0"/>
              <a:t>years</a:t>
            </a:r>
            <a:endParaRPr lang="en-GB" sz="2100" dirty="0"/>
          </a:p>
          <a:p>
            <a:pPr marL="365760" lvl="1" indent="0" algn="ctr">
              <a:buNone/>
            </a:pPr>
            <a:endParaRPr lang="en-GB" sz="2000" dirty="0"/>
          </a:p>
          <a:p>
            <a:pPr marL="365760" lvl="1" indent="0" algn="ctr">
              <a:buNone/>
            </a:pPr>
            <a:r>
              <a:rPr lang="en-GB" sz="2000" b="1" dirty="0"/>
              <a:t>FREE CASH FLOW TO EQUITY (FCFE) = 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PROFIT AFTER TAX + DEPRECIATION - INCREASE IN NET WORKING CAPITAL (CURRENT ASSETS - CURRENT LIABILITIES) – CAPITAL EXPENDITURE + NEW DEBT TAKEN – DEBT REPAID </a:t>
            </a:r>
          </a:p>
        </p:txBody>
      </p:sp>
    </p:spTree>
    <p:extLst>
      <p:ext uri="{BB962C8B-B14F-4D97-AF65-F5344CB8AC3E}">
        <p14:creationId xmlns:p14="http://schemas.microsoft.com/office/powerpoint/2010/main" val="348270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Financial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Additional Requirement for Consortium</a:t>
            </a:r>
          </a:p>
          <a:p>
            <a:endParaRPr lang="en-GB" sz="2400" dirty="0" smtClean="0"/>
          </a:p>
          <a:p>
            <a:pPr lvl="1"/>
            <a:r>
              <a:rPr lang="en-GB" sz="2100" dirty="0" smtClean="0"/>
              <a:t>each Non-Financial Nominee should have a minimum of </a:t>
            </a:r>
            <a:br>
              <a:rPr lang="en-GB" sz="2100" dirty="0" smtClean="0"/>
            </a:br>
            <a:r>
              <a:rPr lang="en-GB" sz="2100" b="1" dirty="0" smtClean="0"/>
              <a:t>USD 200,000 net-worth</a:t>
            </a:r>
            <a:endParaRPr lang="en-GB" sz="2100" b="1" dirty="0"/>
          </a:p>
        </p:txBody>
      </p:sp>
    </p:spTree>
    <p:extLst>
      <p:ext uri="{BB962C8B-B14F-4D97-AF65-F5344CB8AC3E}">
        <p14:creationId xmlns:p14="http://schemas.microsoft.com/office/powerpoint/2010/main" val="40670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Pre-Application Presentation</a:t>
            </a:r>
            <a:endParaRPr lang="prs-AF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7500" lnSpcReduction="20000"/>
          </a:bodyPr>
          <a:lstStyle/>
          <a:p>
            <a:fld id="{08308EFE-B624-4015-9DE4-264476B2FDA7}" type="slidenum">
              <a:rPr lang="prs-AF" smtClean="0"/>
              <a:t>13</a:t>
            </a:fld>
            <a:endParaRPr lang="prs-AF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41A1EE-9212-42B5-94BE-7B25A77B46F3}"/>
              </a:ext>
            </a:extLst>
          </p:cNvPr>
          <p:cNvSpPr txBox="1">
            <a:spLocks/>
          </p:cNvSpPr>
          <p:nvPr/>
        </p:nvSpPr>
        <p:spPr>
          <a:xfrm>
            <a:off x="539552" y="430957"/>
            <a:ext cx="7416991" cy="283034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 lnSpcReduction="2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kumimoji="0" sz="2100" b="1">
                <a:solidFill>
                  <a:srgbClr val="0070C0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r>
              <a:rPr lang="es-ES_tradnl" dirty="0"/>
              <a:t>PREQUALIFICATION RESPONSE CHECKLIST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764A8F9B-8C4E-46B5-9E63-C549E54E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4023"/>
              </p:ext>
            </p:extLst>
          </p:nvPr>
        </p:nvGraphicFramePr>
        <p:xfrm>
          <a:off x="3779912" y="1275606"/>
          <a:ext cx="4909931" cy="3307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487">
                  <a:extLst>
                    <a:ext uri="{9D8B030D-6E8A-4147-A177-3AD203B41FA5}">
                      <a16:colId xmlns:a16="http://schemas.microsoft.com/office/drawing/2014/main" xmlns="" val="3819706626"/>
                    </a:ext>
                  </a:extLst>
                </a:gridCol>
                <a:gridCol w="4413444">
                  <a:extLst>
                    <a:ext uri="{9D8B030D-6E8A-4147-A177-3AD203B41FA5}">
                      <a16:colId xmlns:a16="http://schemas.microsoft.com/office/drawing/2014/main" xmlns="" val="3926894451"/>
                    </a:ext>
                  </a:extLst>
                </a:gridCol>
              </a:tblGrid>
              <a:tr h="447260">
                <a:tc>
                  <a:txBody>
                    <a:bodyPr/>
                    <a:lstStyle/>
                    <a:p>
                      <a:pPr marL="0" marR="0" algn="l" fontAlgn="base" hangingPunct="0"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Form No.</a:t>
                      </a:r>
                      <a:endParaRPr lang="en-US" sz="12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 fontAlgn="base" hangingPunct="0"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Form Description</a:t>
                      </a:r>
                      <a:endParaRPr lang="en-US" sz="120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341848990"/>
                  </a:ext>
                </a:extLst>
              </a:tr>
              <a:tr h="333956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Prequalification Document Submission Identification Sheet</a:t>
                      </a:r>
                      <a:endParaRPr lang="en-US" sz="120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169985740"/>
                  </a:ext>
                </a:extLst>
              </a:tr>
              <a:tr h="333956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Letter of Application including all required enclosures: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781152530"/>
                  </a:ext>
                </a:extLst>
              </a:tr>
              <a:tr h="333956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3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Particulars of Applicant including all required attachments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696011538"/>
                  </a:ext>
                </a:extLst>
              </a:tr>
              <a:tr h="288232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5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Particulars of Eligible Projects including all required attachments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354008707"/>
                  </a:ext>
                </a:extLst>
              </a:tr>
              <a:tr h="262390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6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Particulars of Financial Capability including all required attachments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511940149"/>
                  </a:ext>
                </a:extLst>
              </a:tr>
              <a:tr h="246486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7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Letter of Authorisation for Lead Member of Consortium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971184427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8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Authorisation to a representative 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227797594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9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Certificate of Compliance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46132437"/>
                  </a:ext>
                </a:extLst>
              </a:tr>
              <a:tr h="458090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10</a:t>
                      </a:r>
                      <a:endParaRPr lang="en-US" sz="120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Certificate by Affiliate of Applicant or Consortium Member of Willingness to Participate including all required attachments</a:t>
                      </a:r>
                      <a:endParaRPr lang="en-US" sz="120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600338465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>
                          <a:effectLst/>
                          <a:latin typeface="+mn-lt"/>
                        </a:rPr>
                        <a:t>11</a:t>
                      </a:r>
                      <a:endParaRPr lang="en-US" sz="120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fontAlgn="base" hangingPunct="0">
                        <a:lnSpc>
                          <a:spcPct val="110000"/>
                        </a:lnSpc>
                        <a:spcBef>
                          <a:spcPts val="550"/>
                        </a:spcBef>
                        <a:spcAft>
                          <a:spcPts val="55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Prequalification Response Checklist</a:t>
                      </a:r>
                      <a:endParaRPr lang="en-US" sz="120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13039461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15546" y="1995625"/>
            <a:ext cx="2418835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350" b="1" i="1" dirty="0"/>
              <a:t>There are 10 forms with the RFQ document that bidders need to fill up completely. Please let us know if you have any questions about any of the form below -</a:t>
            </a:r>
          </a:p>
        </p:txBody>
      </p:sp>
    </p:spTree>
    <p:extLst>
      <p:ext uri="{BB962C8B-B14F-4D97-AF65-F5344CB8AC3E}">
        <p14:creationId xmlns:p14="http://schemas.microsoft.com/office/powerpoint/2010/main" val="25039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355726"/>
            <a:ext cx="8153400" cy="742950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Filling up the Forms</a:t>
            </a:r>
            <a:br>
              <a:rPr lang="en-GB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en-GB" sz="2400" b="1" dirty="0" err="1" smtClean="0">
                <a:solidFill>
                  <a:srgbClr val="0070C0"/>
                </a:solidFill>
                <a:latin typeface="Candara" panose="020E0502030303020204" pitchFamily="34" charset="0"/>
                <a:hlinkClick r:id="rId2" action="ppaction://hlinkfile"/>
              </a:rPr>
              <a:t>Forms</a:t>
            </a:r>
            <a:r>
              <a:rPr lang="en-GB" sz="2400" b="1" dirty="0" smtClean="0">
                <a:solidFill>
                  <a:srgbClr val="0070C0"/>
                </a:solidFill>
                <a:latin typeface="Candara" panose="020E0502030303020204" pitchFamily="34" charset="0"/>
                <a:hlinkClick r:id="rId2" action="ppaction://hlinkfile"/>
              </a:rPr>
              <a:t> with Dummy.docx</a:t>
            </a:r>
            <a:endParaRPr lang="en-US" sz="24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5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Shortlisting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563638"/>
            <a:ext cx="8153400" cy="2739752"/>
          </a:xfrm>
        </p:spPr>
        <p:txBody>
          <a:bodyPr>
            <a:normAutofit/>
          </a:bodyPr>
          <a:lstStyle/>
          <a:p>
            <a:r>
              <a:rPr lang="en-GB" sz="2400" dirty="0"/>
              <a:t>Shortlisting Criteria "A" – number of Eligible Projects</a:t>
            </a:r>
          </a:p>
          <a:p>
            <a:pPr lvl="1"/>
            <a:r>
              <a:rPr lang="en-GB" sz="2000" dirty="0"/>
              <a:t>Awarded </a:t>
            </a:r>
            <a:r>
              <a:rPr lang="en-GB" sz="2000" b="1" dirty="0"/>
              <a:t>5 (five) marks </a:t>
            </a:r>
            <a:r>
              <a:rPr lang="en-GB" sz="2000" dirty="0"/>
              <a:t>for each Eligible Project submitted</a:t>
            </a:r>
          </a:p>
          <a:p>
            <a:endParaRPr lang="en-GB" sz="2400" dirty="0"/>
          </a:p>
          <a:p>
            <a:r>
              <a:rPr lang="en-GB" sz="2400" dirty="0"/>
              <a:t>Shortlisting Criteria "B" – Standalone Diagnostic Centre</a:t>
            </a:r>
          </a:p>
          <a:p>
            <a:pPr lvl="1"/>
            <a:r>
              <a:rPr lang="en-GB" sz="2000" dirty="0"/>
              <a:t>Awarded </a:t>
            </a:r>
            <a:r>
              <a:rPr lang="en-GB" sz="2000" b="1" dirty="0"/>
              <a:t>additional </a:t>
            </a:r>
            <a:r>
              <a:rPr lang="en-GB" sz="2000" b="1" dirty="0" smtClean="0"/>
              <a:t>3 </a:t>
            </a:r>
            <a:r>
              <a:rPr lang="en-GB" sz="2000" b="1" dirty="0"/>
              <a:t>(three) marks </a:t>
            </a:r>
            <a:r>
              <a:rPr lang="en-GB" sz="2000" dirty="0"/>
              <a:t>for each Eligible Project submitted by the Pre-qualified Applicant that is a Standalone Diagnostic Centre</a:t>
            </a:r>
          </a:p>
        </p:txBody>
      </p:sp>
    </p:spTree>
    <p:extLst>
      <p:ext uri="{BB962C8B-B14F-4D97-AF65-F5344CB8AC3E}">
        <p14:creationId xmlns:p14="http://schemas.microsoft.com/office/powerpoint/2010/main" val="40333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Shortlisting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491630"/>
            <a:ext cx="8153400" cy="2955776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Shortlisting Criteria "C" – Services</a:t>
            </a:r>
          </a:p>
          <a:p>
            <a:pPr lvl="1"/>
            <a:r>
              <a:rPr lang="en-GB" sz="2000" dirty="0"/>
              <a:t>Awarded </a:t>
            </a:r>
            <a:r>
              <a:rPr lang="en-GB" sz="2000" b="1" dirty="0"/>
              <a:t>additional 2 (two) marks </a:t>
            </a:r>
            <a:r>
              <a:rPr lang="en-GB" sz="2000" dirty="0"/>
              <a:t>for each Eligible Project submitted by the Pre-qualified Applicant that </a:t>
            </a:r>
            <a:r>
              <a:rPr lang="en-GB" sz="2000" b="1" dirty="0"/>
              <a:t>provides both MRI and ECG services</a:t>
            </a:r>
          </a:p>
          <a:p>
            <a:pPr lvl="1"/>
            <a:endParaRPr lang="en-GB" sz="2000" dirty="0"/>
          </a:p>
          <a:p>
            <a:r>
              <a:rPr lang="en-GB" sz="2400" dirty="0"/>
              <a:t>Shortlisting Criteria “D" – Operations</a:t>
            </a:r>
          </a:p>
          <a:p>
            <a:pPr lvl="1"/>
            <a:r>
              <a:rPr lang="en-GB" sz="2000" dirty="0"/>
              <a:t>Awarded </a:t>
            </a:r>
            <a:r>
              <a:rPr lang="en-GB" sz="2000" b="1" dirty="0"/>
              <a:t>additional 1 (one) mark </a:t>
            </a:r>
            <a:r>
              <a:rPr lang="en-GB" sz="2000" dirty="0"/>
              <a:t>for each Eligible Project submitted by the Pre-qualified Applicant that </a:t>
            </a:r>
            <a:r>
              <a:rPr lang="en-GB" sz="2000" b="1" dirty="0"/>
              <a:t>is still in operation</a:t>
            </a:r>
            <a:r>
              <a:rPr lang="en-GB" sz="2000" dirty="0"/>
              <a:t>.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408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Shortlisting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sz="2400" dirty="0"/>
              <a:t>Shortlisting Criteria “E" – PPP Projects</a:t>
            </a:r>
          </a:p>
          <a:p>
            <a:pPr lvl="1" algn="just"/>
            <a:r>
              <a:rPr lang="en-GB" sz="2000" dirty="0"/>
              <a:t>Awarded </a:t>
            </a:r>
            <a:r>
              <a:rPr lang="en-GB" sz="2000" b="1" dirty="0"/>
              <a:t>additional 7 (seven) marks </a:t>
            </a:r>
            <a:r>
              <a:rPr lang="en-GB" sz="2000" dirty="0"/>
              <a:t>for each Eligible Project submitted by the Pre-qualified Applicant that was implemented </a:t>
            </a:r>
            <a:r>
              <a:rPr lang="en-GB" sz="2000" b="1" dirty="0"/>
              <a:t>on a PPP basis </a:t>
            </a:r>
            <a:r>
              <a:rPr lang="en-GB" sz="2000" dirty="0"/>
              <a:t>(including design, build, financing and operation and maintenance responsibility).</a:t>
            </a:r>
          </a:p>
          <a:p>
            <a:pPr lvl="1" algn="just"/>
            <a:endParaRPr lang="en-GB" sz="2000" dirty="0"/>
          </a:p>
          <a:p>
            <a:pPr algn="just"/>
            <a:r>
              <a:rPr lang="en-GB" sz="2400" dirty="0"/>
              <a:t>Shortlisting Criteria “F" – Jurisdiction (Afghanistan)</a:t>
            </a:r>
          </a:p>
          <a:p>
            <a:pPr lvl="1" algn="just"/>
            <a:r>
              <a:rPr lang="en-GB" sz="2000" dirty="0"/>
              <a:t>Awarded </a:t>
            </a:r>
            <a:r>
              <a:rPr lang="en-GB" sz="2000" b="1" dirty="0"/>
              <a:t>additional 5 (five) marks </a:t>
            </a:r>
            <a:r>
              <a:rPr lang="en-GB" sz="2000" dirty="0"/>
              <a:t>if any of the Eligible Projects submitted by the Pre-qualified Applicant were located in Afghanistan.</a:t>
            </a:r>
          </a:p>
          <a:p>
            <a:pPr lvl="1" algn="just"/>
            <a:endParaRPr lang="en-GB" sz="2000" dirty="0"/>
          </a:p>
          <a:p>
            <a:pPr algn="just"/>
            <a:r>
              <a:rPr lang="en-GB" sz="2400" dirty="0"/>
              <a:t>Shortlisting Criteria “G" – Jurisdiction (Multiple Countries)</a:t>
            </a:r>
          </a:p>
          <a:p>
            <a:pPr lvl="1" algn="just"/>
            <a:r>
              <a:rPr lang="en-GB" sz="2000" dirty="0"/>
              <a:t>Awarded additional </a:t>
            </a:r>
            <a:r>
              <a:rPr lang="en-GB" sz="2000" b="1" dirty="0"/>
              <a:t>5 (five) marks </a:t>
            </a:r>
            <a:r>
              <a:rPr lang="en-GB" sz="2000" dirty="0"/>
              <a:t>if the Eligible Projects submitted by the Pre-qualified Applicant were located </a:t>
            </a:r>
            <a:r>
              <a:rPr lang="en-GB" sz="2000" b="1" dirty="0"/>
              <a:t>in more than one jurisdiction (country</a:t>
            </a:r>
            <a:r>
              <a:rPr lang="en-GB" sz="2000" dirty="0"/>
              <a:t>).</a:t>
            </a:r>
          </a:p>
          <a:p>
            <a:pPr lvl="1" algn="just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627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Shortlisting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400" dirty="0"/>
              <a:t>Maximum allowed number of referral projects</a:t>
            </a:r>
          </a:p>
          <a:p>
            <a:pPr marL="0" indent="0" algn="just">
              <a:buNone/>
            </a:pPr>
            <a:endParaRPr lang="en-GB" sz="2400" dirty="0"/>
          </a:p>
          <a:p>
            <a:pPr algn="just"/>
            <a:r>
              <a:rPr lang="en-GB" sz="2400" b="1" dirty="0"/>
              <a:t>One Eligible Project </a:t>
            </a:r>
            <a:r>
              <a:rPr lang="en-GB" sz="2400" dirty="0"/>
              <a:t>may meet multiple Shortlisting Criteria. 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Applicants are encouraged to submit the maximum allowed number of Reference Projects </a:t>
            </a:r>
            <a:r>
              <a:rPr lang="en-GB" sz="2400" b="1" dirty="0"/>
              <a:t>(being up to 5 (five) Reference Projects </a:t>
            </a:r>
            <a:r>
              <a:rPr lang="en-GB" sz="2400" dirty="0"/>
              <a:t>for the purposes of satisfying the Eligible Projects Criteria and Shortlisting Criteria "A" to “G" </a:t>
            </a:r>
          </a:p>
        </p:txBody>
      </p:sp>
    </p:spTree>
    <p:extLst>
      <p:ext uri="{BB962C8B-B14F-4D97-AF65-F5344CB8AC3E}">
        <p14:creationId xmlns:p14="http://schemas.microsoft.com/office/powerpoint/2010/main" val="20002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Shortlisting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563638"/>
            <a:ext cx="8153400" cy="29557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GB" dirty="0"/>
              <a:t>Pre-qualified applicants shall be ranked on the basis of their shortlisting scores and the </a:t>
            </a:r>
            <a:r>
              <a:rPr lang="en-GB" b="1" dirty="0"/>
              <a:t>6 (six) highest ranked </a:t>
            </a:r>
            <a:r>
              <a:rPr lang="en-GB" dirty="0"/>
              <a:t>pre-qualified applicants shall be shortlisted to submit a proposal in response to the RFP as the "shortlisted bidders". </a:t>
            </a:r>
            <a:endParaRPr lang="en-GB" dirty="0" smtClean="0"/>
          </a:p>
          <a:p>
            <a:pPr algn="just"/>
            <a:endParaRPr lang="en-GB" sz="100" dirty="0"/>
          </a:p>
          <a:p>
            <a:pPr algn="just"/>
            <a:r>
              <a:rPr lang="en-GB" b="1" dirty="0"/>
              <a:t>In the event of a tie </a:t>
            </a:r>
            <a:r>
              <a:rPr lang="en-GB" dirty="0"/>
              <a:t>in the shortlisting scores of 2 (two) or more pre-qualified applicants, the sum of the reference project total project cost of all eligible projects submitted by each of the tied pre-qualified applicants shall be calculated and the tied pre-qualified applicants with </a:t>
            </a:r>
            <a:r>
              <a:rPr lang="en-GB" b="1" dirty="0"/>
              <a:t>the higher aggregate reference project total project cost shall be ranked higher.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78526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 err="1">
                <a:solidFill>
                  <a:srgbClr val="0070C0"/>
                </a:solidFill>
                <a:latin typeface="Candara" panose="020E0502030303020204" pitchFamily="34" charset="0"/>
              </a:rPr>
              <a:t>Ibni</a:t>
            </a: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GB" sz="2100" b="1" dirty="0" err="1">
                <a:solidFill>
                  <a:srgbClr val="0070C0"/>
                </a:solidFill>
                <a:latin typeface="Candara" panose="020E0502030303020204" pitchFamily="34" charset="0"/>
              </a:rPr>
              <a:t>Sina</a:t>
            </a: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 Hospital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47650"/>
            <a:ext cx="8153400" cy="337185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400" b="1" dirty="0" err="1"/>
              <a:t>Ibni</a:t>
            </a:r>
            <a:r>
              <a:rPr lang="en-GB" sz="2400" b="1" dirty="0"/>
              <a:t> </a:t>
            </a:r>
            <a:r>
              <a:rPr lang="en-GB" sz="2400" b="1" dirty="0" err="1"/>
              <a:t>Sina</a:t>
            </a:r>
            <a:r>
              <a:rPr lang="en-GB" sz="2400" b="1" dirty="0"/>
              <a:t> </a:t>
            </a:r>
            <a:r>
              <a:rPr lang="en-GB" sz="2400" b="1" dirty="0" err="1"/>
              <a:t>Ajil</a:t>
            </a:r>
            <a:r>
              <a:rPr lang="en-GB" sz="2400" b="1" dirty="0"/>
              <a:t> (Emergency) Hospital </a:t>
            </a:r>
            <a:r>
              <a:rPr lang="en-GB" sz="2400" dirty="0"/>
              <a:t>has a total capacity of 200 beds with the specialties of Internal Medicine, General Surgery, Dermatology, Ear, Nose and Throat (ENT), and Vascular Surgery. </a:t>
            </a:r>
          </a:p>
          <a:p>
            <a:pPr algn="just"/>
            <a:endParaRPr lang="en-GB" sz="1200" dirty="0"/>
          </a:p>
          <a:p>
            <a:pPr algn="just"/>
            <a:r>
              <a:rPr lang="en-GB" sz="2400" b="1" dirty="0" err="1"/>
              <a:t>Ibni</a:t>
            </a:r>
            <a:r>
              <a:rPr lang="en-GB" sz="2400" b="1" dirty="0"/>
              <a:t> </a:t>
            </a:r>
            <a:r>
              <a:rPr lang="en-GB" sz="2400" b="1" dirty="0" err="1"/>
              <a:t>Sina</a:t>
            </a:r>
            <a:r>
              <a:rPr lang="en-GB" sz="2400" b="1" dirty="0"/>
              <a:t> Sadri (Cardiology) Hospital </a:t>
            </a:r>
            <a:r>
              <a:rPr lang="en-GB" sz="2400" dirty="0"/>
              <a:t>is next to the emergency hospital with a total capacity of 60 beds with the specialties of Chest Surgery (Cardiology) and Internal Medicine. </a:t>
            </a:r>
          </a:p>
        </p:txBody>
      </p:sp>
    </p:spTree>
    <p:extLst>
      <p:ext uri="{BB962C8B-B14F-4D97-AF65-F5344CB8AC3E}">
        <p14:creationId xmlns:p14="http://schemas.microsoft.com/office/powerpoint/2010/main" val="2167749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 err="1">
                <a:solidFill>
                  <a:srgbClr val="0070C0"/>
                </a:solidFill>
                <a:latin typeface="Candara" panose="020E0502030303020204" pitchFamily="34" charset="0"/>
              </a:rPr>
              <a:t>Ibni</a:t>
            </a: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GB" sz="2100" b="1" dirty="0" err="1">
                <a:solidFill>
                  <a:srgbClr val="0070C0"/>
                </a:solidFill>
                <a:latin typeface="Candara" panose="020E0502030303020204" pitchFamily="34" charset="0"/>
              </a:rPr>
              <a:t>Sina</a:t>
            </a: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 Hospital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n-GB" sz="1050" dirty="0"/>
          </a:p>
          <a:p>
            <a:pPr algn="just"/>
            <a:r>
              <a:rPr lang="en-GB" sz="2400" dirty="0"/>
              <a:t>The proposed </a:t>
            </a:r>
            <a:r>
              <a:rPr lang="en-GB" sz="2400" dirty="0" smtClean="0"/>
              <a:t>land for construction, </a:t>
            </a:r>
            <a:r>
              <a:rPr lang="en-GB" sz="2400" dirty="0"/>
              <a:t>owned by Ministry of Public </a:t>
            </a:r>
            <a:r>
              <a:rPr lang="en-GB" sz="2400" dirty="0" smtClean="0"/>
              <a:t>Health (MoPH) </a:t>
            </a:r>
            <a:r>
              <a:rPr lang="en-GB" sz="2400" dirty="0"/>
              <a:t>is approximately </a:t>
            </a:r>
            <a:r>
              <a:rPr lang="en-GB" sz="2400" b="1" dirty="0" smtClean="0"/>
              <a:t>1,500 </a:t>
            </a:r>
            <a:r>
              <a:rPr lang="en-GB" sz="2400" b="1" dirty="0"/>
              <a:t>square feet</a:t>
            </a:r>
            <a:r>
              <a:rPr lang="en-GB" sz="2400" dirty="0"/>
              <a:t>. </a:t>
            </a:r>
            <a:r>
              <a:rPr lang="en-GB" sz="2400" dirty="0" err="1"/>
              <a:t>MoPH</a:t>
            </a:r>
            <a:r>
              <a:rPr lang="en-GB" sz="2400" dirty="0"/>
              <a:t> has allocated approximately 450 square feet to construct a hospital waiting area which will be shared with the diagnostic </a:t>
            </a:r>
            <a:r>
              <a:rPr lang="en-GB" sz="2400" dirty="0" err="1"/>
              <a:t>center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4392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ADA37810-0067-401E-AF6D-5567C48DD941}"/>
              </a:ext>
            </a:extLst>
          </p:cNvPr>
          <p:cNvCxnSpPr/>
          <p:nvPr/>
        </p:nvCxnSpPr>
        <p:spPr>
          <a:xfrm>
            <a:off x="1907888" y="3106032"/>
            <a:ext cx="1656000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0" name="Rectangle 29"/>
          <p:cNvSpPr/>
          <p:nvPr/>
        </p:nvSpPr>
        <p:spPr>
          <a:xfrm>
            <a:off x="2112710" y="4056191"/>
            <a:ext cx="6851776" cy="9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x-non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Broad PPP Structure for the Project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Rectangle: Rounded Corners 16"/>
          <p:cNvSpPr/>
          <p:nvPr/>
        </p:nvSpPr>
        <p:spPr>
          <a:xfrm>
            <a:off x="4663878" y="4285498"/>
            <a:ext cx="1804410" cy="530375"/>
          </a:xfrm>
          <a:prstGeom prst="roundRect">
            <a:avLst/>
          </a:prstGeom>
          <a:solidFill>
            <a:srgbClr val="00B0F0"/>
          </a:solidFill>
          <a:ln w="28575" cap="flat" cmpd="sng" algn="ctr">
            <a:solidFill>
              <a:schemeClr val="tx2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6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O&amp;M Contractor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26"/>
          <p:cNvSpPr txBox="1"/>
          <p:nvPr/>
        </p:nvSpPr>
        <p:spPr>
          <a:xfrm flipH="1">
            <a:off x="5652527" y="2906734"/>
            <a:ext cx="105805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Loan Agreement 	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28"/>
          <p:cNvSpPr txBox="1"/>
          <p:nvPr/>
        </p:nvSpPr>
        <p:spPr>
          <a:xfrm flipH="1">
            <a:off x="5147830" y="3613425"/>
            <a:ext cx="96171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Operator Agreement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29"/>
          <p:cNvSpPr txBox="1"/>
          <p:nvPr/>
        </p:nvSpPr>
        <p:spPr>
          <a:xfrm flipH="1">
            <a:off x="3503868" y="2200693"/>
            <a:ext cx="99612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PPP Agreement</a:t>
            </a:r>
            <a:endParaRPr lang="x-non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466018" y="2013541"/>
            <a:ext cx="0" cy="810094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>
            <a:off x="5447113" y="3096003"/>
            <a:ext cx="1476000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>
            <a:off x="5119819" y="3441356"/>
            <a:ext cx="0" cy="79200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3" name="Rectangle: Rounded Corners 236"/>
          <p:cNvSpPr/>
          <p:nvPr/>
        </p:nvSpPr>
        <p:spPr>
          <a:xfrm>
            <a:off x="3554432" y="2788991"/>
            <a:ext cx="1911488" cy="636254"/>
          </a:xfrm>
          <a:prstGeom prst="roundRect">
            <a:avLst/>
          </a:prstGeom>
          <a:solidFill>
            <a:srgbClr val="FFC000"/>
          </a:solidFill>
          <a:ln w="285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Private Partner</a:t>
            </a:r>
          </a:p>
          <a:p>
            <a:pPr algn="ctr">
              <a:spcAft>
                <a:spcPts val="0"/>
              </a:spcAft>
            </a:pPr>
            <a:r>
              <a:rPr lang="en-GB" sz="14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(Project Company)</a:t>
            </a:r>
            <a:endParaRPr lang="x-non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8"/>
          <p:cNvSpPr txBox="1"/>
          <p:nvPr/>
        </p:nvSpPr>
        <p:spPr>
          <a:xfrm flipH="1">
            <a:off x="3017322" y="3456935"/>
            <a:ext cx="96171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spcAft>
                <a:spcPts val="30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Design and </a:t>
            </a:r>
            <a:r>
              <a:rPr lang="en-GB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Build</a:t>
            </a:r>
            <a:br>
              <a:rPr lang="en-GB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</a:br>
            <a:r>
              <a:rPr lang="en-GB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Agreement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009120" y="3441355"/>
            <a:ext cx="0" cy="79200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7" name="TextBox 29"/>
          <p:cNvSpPr txBox="1"/>
          <p:nvPr/>
        </p:nvSpPr>
        <p:spPr>
          <a:xfrm flipH="1">
            <a:off x="5242173" y="1402699"/>
            <a:ext cx="184687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Contract </a:t>
            </a:r>
            <a:b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</a:b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Reporting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 flipH="1">
            <a:off x="4572000" y="2171060"/>
            <a:ext cx="19994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b="1" kern="1200" dirty="0"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Contract Monitoring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220072" y="1589671"/>
            <a:ext cx="2124000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4" name="Straight Connector 33"/>
          <p:cNvCxnSpPr/>
          <p:nvPr/>
        </p:nvCxnSpPr>
        <p:spPr>
          <a:xfrm>
            <a:off x="4464937" y="2374342"/>
            <a:ext cx="2196000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" name="Rectangle: Rounded Corners 12"/>
          <p:cNvSpPr>
            <a:spLocks noChangeAspect="1"/>
          </p:cNvSpPr>
          <p:nvPr/>
        </p:nvSpPr>
        <p:spPr>
          <a:xfrm>
            <a:off x="3260824" y="1193877"/>
            <a:ext cx="2374113" cy="805321"/>
          </a:xfrm>
          <a:prstGeom prst="roundRect">
            <a:avLst/>
          </a:prstGeom>
          <a:solidFill>
            <a:srgbClr val="00B050"/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Ministry of Public Health (</a:t>
            </a:r>
            <a:r>
              <a:rPr lang="en-GB" sz="1400" b="1" kern="120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MoPH</a:t>
            </a:r>
            <a:r>
              <a:rPr lang="en-GB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)</a:t>
            </a:r>
            <a:endParaRPr lang="x-none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: Rounded Corners 240"/>
          <p:cNvSpPr/>
          <p:nvPr/>
        </p:nvSpPr>
        <p:spPr>
          <a:xfrm>
            <a:off x="711001" y="1279826"/>
            <a:ext cx="1463034" cy="62181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Users / </a:t>
            </a:r>
            <a:br>
              <a:rPr lang="en-GB" sz="14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</a:br>
            <a:r>
              <a:rPr lang="en-GB" sz="14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Patients</a:t>
            </a:r>
            <a:endParaRPr lang="x-none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4" name="Rectangle: Rounded Corners 241"/>
          <p:cNvSpPr/>
          <p:nvPr/>
        </p:nvSpPr>
        <p:spPr>
          <a:xfrm>
            <a:off x="2486567" y="4285192"/>
            <a:ext cx="2051446" cy="530376"/>
          </a:xfrm>
          <a:prstGeom prst="roundRect">
            <a:avLst/>
          </a:prstGeom>
          <a:solidFill>
            <a:srgbClr val="00B0F0"/>
          </a:solidFill>
          <a:ln w="28575" cap="flat" cmpd="sng" algn="ctr">
            <a:solidFill>
              <a:schemeClr val="tx2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6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EPC </a:t>
            </a:r>
            <a:br>
              <a:rPr lang="en-GB" sz="16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</a:br>
            <a:r>
              <a:rPr lang="en-GB" sz="16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Contractor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: Rounded Corners 249"/>
          <p:cNvSpPr>
            <a:spLocks/>
          </p:cNvSpPr>
          <p:nvPr/>
        </p:nvSpPr>
        <p:spPr>
          <a:xfrm>
            <a:off x="6660232" y="2098174"/>
            <a:ext cx="1463035" cy="471851"/>
          </a:xfrm>
          <a:prstGeom prst="roundRect">
            <a:avLst/>
          </a:prstGeom>
          <a:solidFill>
            <a:srgbClr val="00B050"/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Independent Consultant</a:t>
            </a:r>
            <a:endParaRPr lang="x-none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Flowchart: Process 11"/>
          <p:cNvSpPr>
            <a:spLocks/>
          </p:cNvSpPr>
          <p:nvPr/>
        </p:nvSpPr>
        <p:spPr>
          <a:xfrm>
            <a:off x="6874393" y="2920401"/>
            <a:ext cx="1267963" cy="365776"/>
          </a:xfrm>
          <a:prstGeom prst="flowChartProcess">
            <a:avLst/>
          </a:prstGeom>
          <a:solidFill>
            <a:srgbClr val="FFC1C1"/>
          </a:solidFill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b="1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Lenders</a:t>
            </a:r>
            <a:endParaRPr lang="x-none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26">
            <a:extLst>
              <a:ext uri="{FF2B5EF4-FFF2-40B4-BE49-F238E27FC236}">
                <a16:creationId xmlns:a16="http://schemas.microsoft.com/office/drawing/2014/main" xmlns="" id="{7E69423B-86BD-46CC-A260-934627C96B7B}"/>
              </a:ext>
            </a:extLst>
          </p:cNvPr>
          <p:cNvSpPr txBox="1"/>
          <p:nvPr/>
        </p:nvSpPr>
        <p:spPr>
          <a:xfrm flipH="1">
            <a:off x="2123728" y="2916763"/>
            <a:ext cx="135238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Equity Investment Agreement 	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Rectangle: Rounded Corners 241">
            <a:extLst>
              <a:ext uri="{FF2B5EF4-FFF2-40B4-BE49-F238E27FC236}">
                <a16:creationId xmlns:a16="http://schemas.microsoft.com/office/drawing/2014/main" xmlns="" id="{97278103-3699-4ADC-8D3E-77FC1A06CC34}"/>
              </a:ext>
            </a:extLst>
          </p:cNvPr>
          <p:cNvSpPr/>
          <p:nvPr/>
        </p:nvSpPr>
        <p:spPr>
          <a:xfrm>
            <a:off x="712512" y="2849059"/>
            <a:ext cx="1267200" cy="530376"/>
          </a:xfrm>
          <a:prstGeom prst="roundRect">
            <a:avLst/>
          </a:prstGeom>
          <a:solidFill>
            <a:srgbClr val="00B0F0"/>
          </a:solidFill>
          <a:ln w="28575" cap="flat" cmpd="sng" algn="ctr">
            <a:solidFill>
              <a:schemeClr val="tx2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Investors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Rectangle: Rounded Corners 87">
            <a:extLst>
              <a:ext uri="{FF2B5EF4-FFF2-40B4-BE49-F238E27FC236}">
                <a16:creationId xmlns:a16="http://schemas.microsoft.com/office/drawing/2014/main" xmlns="" id="{2C4AB848-A157-4895-916F-26BCAC8E522F}"/>
              </a:ext>
            </a:extLst>
          </p:cNvPr>
          <p:cNvSpPr/>
          <p:nvPr/>
        </p:nvSpPr>
        <p:spPr>
          <a:xfrm>
            <a:off x="6614713" y="4272855"/>
            <a:ext cx="2151327" cy="53037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 cap="flat" cmpd="sng" algn="ctr">
            <a:solidFill>
              <a:schemeClr val="tx2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Original Equipment Manufacturer</a:t>
            </a:r>
            <a:endParaRPr lang="x-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ED6A1FA4-4E1F-4F6F-865A-CB27DDFC3934}"/>
              </a:ext>
            </a:extLst>
          </p:cNvPr>
          <p:cNvCxnSpPr>
            <a:cxnSpLocks noChangeAspect="1"/>
          </p:cNvCxnSpPr>
          <p:nvPr/>
        </p:nvCxnSpPr>
        <p:spPr>
          <a:xfrm flipH="1" flipV="1">
            <a:off x="5508104" y="3363080"/>
            <a:ext cx="1486953" cy="900000"/>
          </a:xfrm>
          <a:prstGeom prst="line">
            <a:avLst/>
          </a:prstGeom>
          <a:noFill/>
          <a:ln w="6350" cap="flat" cmpd="sng" algn="ctr">
            <a:solidFill>
              <a:srgbClr val="000000">
                <a:lumMod val="95000"/>
                <a:lumOff val="5000"/>
              </a:srgbClr>
            </a:solidFill>
            <a:prstDash val="solid"/>
          </a:ln>
          <a:effectLst/>
        </p:spPr>
      </p:cxnSp>
      <p:sp>
        <p:nvSpPr>
          <p:cNvPr id="45" name="TextBox 27">
            <a:extLst>
              <a:ext uri="{FF2B5EF4-FFF2-40B4-BE49-F238E27FC236}">
                <a16:creationId xmlns:a16="http://schemas.microsoft.com/office/drawing/2014/main" xmlns="" id="{93CA75DB-5AE6-4718-9431-F0B30733D44F}"/>
              </a:ext>
            </a:extLst>
          </p:cNvPr>
          <p:cNvSpPr txBox="1"/>
          <p:nvPr/>
        </p:nvSpPr>
        <p:spPr>
          <a:xfrm flipH="1">
            <a:off x="6516216" y="3631411"/>
            <a:ext cx="1086286" cy="27226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OEM Agreement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Rectangle: Rounded Corners 240"/>
          <p:cNvSpPr/>
          <p:nvPr/>
        </p:nvSpPr>
        <p:spPr>
          <a:xfrm>
            <a:off x="6614894" y="1279826"/>
            <a:ext cx="1463034" cy="621819"/>
          </a:xfrm>
          <a:prstGeom prst="roundRect">
            <a:avLst/>
          </a:prstGeom>
          <a:solidFill>
            <a:srgbClr val="00B050"/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Central Partnership </a:t>
            </a:r>
            <a:r>
              <a:rPr lang="en-GB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Authority</a:t>
            </a:r>
            <a:endParaRPr lang="x-none" sz="16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 rot="2188682">
            <a:off x="2089208" y="2257072"/>
            <a:ext cx="1527852" cy="18761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29"/>
          <p:cNvSpPr txBox="1"/>
          <p:nvPr/>
        </p:nvSpPr>
        <p:spPr>
          <a:xfrm rot="2262590" flipH="1">
            <a:off x="2508217" y="2173732"/>
            <a:ext cx="99612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User Charges</a:t>
            </a:r>
            <a:endParaRPr lang="x-non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7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355726"/>
            <a:ext cx="8153400" cy="742950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Pre-qualification Criteria</a:t>
            </a:r>
            <a:endParaRPr lang="en-US" sz="24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88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Legal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sz="2400" dirty="0"/>
              <a:t>Single </a:t>
            </a:r>
            <a:r>
              <a:rPr lang="en-GB" sz="2400" dirty="0" smtClean="0"/>
              <a:t>business Applicant </a:t>
            </a:r>
            <a:r>
              <a:rPr lang="en-GB" sz="2400" dirty="0"/>
              <a:t>/ Consortium </a:t>
            </a:r>
            <a:r>
              <a:rPr lang="en-GB" sz="2400" b="1" dirty="0"/>
              <a:t>(not more than 5 (five) Members)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Consortium: </a:t>
            </a:r>
            <a:r>
              <a:rPr lang="en-GB" sz="2400" b="1" dirty="0"/>
              <a:t>Lead Member </a:t>
            </a:r>
            <a:r>
              <a:rPr lang="en-GB" sz="2400" dirty="0"/>
              <a:t>will hold </a:t>
            </a:r>
            <a:r>
              <a:rPr lang="en-GB" sz="2400" b="1" dirty="0"/>
              <a:t>at least 26% equity </a:t>
            </a:r>
            <a:r>
              <a:rPr lang="en-GB" sz="2400" dirty="0"/>
              <a:t>in the Project Company, will be the largest shareholder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Each </a:t>
            </a:r>
            <a:r>
              <a:rPr lang="en-GB" sz="2400" b="1" dirty="0"/>
              <a:t>Non-Lead Member </a:t>
            </a:r>
            <a:r>
              <a:rPr lang="en-GB" sz="2400" dirty="0"/>
              <a:t>will hold </a:t>
            </a:r>
            <a:r>
              <a:rPr lang="en-GB" sz="2400" b="1" dirty="0"/>
              <a:t>at least 10% equity </a:t>
            </a:r>
            <a:r>
              <a:rPr lang="en-GB" sz="2400" dirty="0"/>
              <a:t>shareholding in the Project Company</a:t>
            </a:r>
          </a:p>
        </p:txBody>
      </p:sp>
    </p:spTree>
    <p:extLst>
      <p:ext uri="{BB962C8B-B14F-4D97-AF65-F5344CB8AC3E}">
        <p14:creationId xmlns:p14="http://schemas.microsoft.com/office/powerpoint/2010/main" val="32963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Technical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748E5C6-6675-4266-AADD-999F0DEB9107}"/>
              </a:ext>
            </a:extLst>
          </p:cNvPr>
          <p:cNvGraphicFramePr/>
          <p:nvPr>
            <p:extLst/>
          </p:nvPr>
        </p:nvGraphicFramePr>
        <p:xfrm>
          <a:off x="890688" y="1131589"/>
          <a:ext cx="7569744" cy="3784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72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Technical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An </a:t>
            </a:r>
            <a:r>
              <a:rPr lang="en-GB" b="1" dirty="0"/>
              <a:t>Eligible Project </a:t>
            </a:r>
            <a:r>
              <a:rPr lang="en-GB" dirty="0"/>
              <a:t>is a project:</a:t>
            </a:r>
          </a:p>
          <a:p>
            <a:pPr lvl="1"/>
            <a:r>
              <a:rPr lang="en-GB" dirty="0"/>
              <a:t>involving the development and/or operation of a diagnostic centre, hospital or any healthcare facility having a minimum of three (3) of the following services:</a:t>
            </a:r>
          </a:p>
          <a:p>
            <a:pPr lvl="2"/>
            <a:r>
              <a:rPr lang="en-GB" dirty="0"/>
              <a:t>1 No Magnetic Resonance Imaging (MRI),</a:t>
            </a:r>
          </a:p>
          <a:p>
            <a:pPr lvl="2"/>
            <a:r>
              <a:rPr lang="en-GB" dirty="0"/>
              <a:t>1 No Computerised Tomography (CT) Scan,</a:t>
            </a:r>
          </a:p>
          <a:p>
            <a:pPr lvl="2"/>
            <a:r>
              <a:rPr lang="en-GB" dirty="0"/>
              <a:t>1 No Echocardiogram,</a:t>
            </a:r>
          </a:p>
          <a:p>
            <a:pPr lvl="2"/>
            <a:r>
              <a:rPr lang="en-GB" dirty="0"/>
              <a:t>1 No Ultrasound Scan, and </a:t>
            </a:r>
          </a:p>
          <a:p>
            <a:pPr lvl="2"/>
            <a:r>
              <a:rPr lang="en-GB" dirty="0"/>
              <a:t>1 No X-ray machine</a:t>
            </a:r>
          </a:p>
          <a:p>
            <a:pPr marL="685800" lvl="2" indent="0">
              <a:buNone/>
            </a:pPr>
            <a:r>
              <a:rPr lang="en-GB" dirty="0"/>
              <a:t>For the avoidance of doubt, development refers to the designing, building and financing of the facility whilst operation refers to the operation and maintenance of the </a:t>
            </a:r>
            <a:r>
              <a:rPr lang="en-GB" dirty="0" smtClean="0"/>
              <a:t>facility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40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100" b="1" dirty="0">
                <a:solidFill>
                  <a:srgbClr val="0070C0"/>
                </a:solidFill>
                <a:latin typeface="Candara" panose="020E0502030303020204" pitchFamily="34" charset="0"/>
              </a:rPr>
              <a:t>Technical Criteria</a:t>
            </a:r>
            <a:endParaRPr lang="en-US" sz="21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/>
              <a:t>An </a:t>
            </a:r>
            <a:r>
              <a:rPr lang="en-GB" b="1" dirty="0"/>
              <a:t>Eligible Project </a:t>
            </a:r>
            <a:r>
              <a:rPr lang="en-GB" dirty="0"/>
              <a:t>is a project:</a:t>
            </a:r>
          </a:p>
          <a:p>
            <a:pPr lvl="1" algn="just"/>
            <a:r>
              <a:rPr lang="en-GB" dirty="0"/>
              <a:t>that was completed and opened to operations </a:t>
            </a:r>
            <a:r>
              <a:rPr lang="en-GB" b="1" dirty="0"/>
              <a:t>during the 10 (ten) years</a:t>
            </a:r>
            <a:r>
              <a:rPr lang="en-GB" dirty="0"/>
              <a:t> falling prior to and ending on the Prequalification Response Submission Date.</a:t>
            </a:r>
          </a:p>
          <a:p>
            <a:pPr lvl="1" algn="just"/>
            <a:r>
              <a:rPr lang="en-GB" dirty="0"/>
              <a:t>for the case of operation, the Applicant must have operated the facility for </a:t>
            </a:r>
            <a:r>
              <a:rPr lang="en-GB" b="1" dirty="0"/>
              <a:t>at least 2 years</a:t>
            </a:r>
            <a:r>
              <a:rPr lang="en-GB" dirty="0"/>
              <a:t>; and</a:t>
            </a:r>
          </a:p>
          <a:p>
            <a:pPr lvl="1" algn="just"/>
            <a:r>
              <a:rPr lang="en-GB" dirty="0"/>
              <a:t>for which the Applicant or any of its consortium members (for consortium) held </a:t>
            </a:r>
            <a:r>
              <a:rPr lang="en-GB" b="1" dirty="0"/>
              <a:t>at least a 26% (twenty-six per cent) equity shareholding</a:t>
            </a:r>
            <a:r>
              <a:rPr lang="en-GB" dirty="0"/>
              <a:t> in the relevant special purpose vehicle, joint venture company, partnership or other corporation or business organisation</a:t>
            </a:r>
          </a:p>
        </p:txBody>
      </p:sp>
    </p:spTree>
    <p:extLst>
      <p:ext uri="{BB962C8B-B14F-4D97-AF65-F5344CB8AC3E}">
        <p14:creationId xmlns:p14="http://schemas.microsoft.com/office/powerpoint/2010/main" val="356787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2327</TotalTime>
  <Words>1210</Words>
  <Application>Microsoft Office PowerPoint</Application>
  <PresentationFormat>On-screen Show (16:9)</PresentationFormat>
  <Paragraphs>136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MS Mincho</vt:lpstr>
      <vt:lpstr>SimSun</vt:lpstr>
      <vt:lpstr>Arial</vt:lpstr>
      <vt:lpstr>Calibri</vt:lpstr>
      <vt:lpstr>Candara</vt:lpstr>
      <vt:lpstr>KaiTi</vt:lpstr>
      <vt:lpstr>Times New Roman</vt:lpstr>
      <vt:lpstr>Tw Cen MT</vt:lpstr>
      <vt:lpstr>Wingdings</vt:lpstr>
      <vt:lpstr>Wingdings 2</vt:lpstr>
      <vt:lpstr>Median</vt:lpstr>
      <vt:lpstr>Islamic Republic of Afghanistan</vt:lpstr>
      <vt:lpstr>Ibni Sina Hospital</vt:lpstr>
      <vt:lpstr>Ibni Sina Hospital</vt:lpstr>
      <vt:lpstr>Broad PPP Structure for the Project</vt:lpstr>
      <vt:lpstr>Pre-qualification Criteria</vt:lpstr>
      <vt:lpstr>Legal Criteria</vt:lpstr>
      <vt:lpstr>Technical Criteria</vt:lpstr>
      <vt:lpstr>Technical Criteria</vt:lpstr>
      <vt:lpstr>Technical Criteria</vt:lpstr>
      <vt:lpstr>Financial Criteria</vt:lpstr>
      <vt:lpstr>Financial Criteria</vt:lpstr>
      <vt:lpstr>Financial Criteria</vt:lpstr>
      <vt:lpstr>PowerPoint Presentation</vt:lpstr>
      <vt:lpstr>Filling up the Forms Forms with Dummy.docx</vt:lpstr>
      <vt:lpstr>Shortlisting Criteria</vt:lpstr>
      <vt:lpstr>Shortlisting Criteria</vt:lpstr>
      <vt:lpstr>Shortlisting Criteria</vt:lpstr>
      <vt:lpstr>Shortlisting Criteria</vt:lpstr>
      <vt:lpstr>Shortlisting Criteria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Ahmad Matin Zahid</cp:lastModifiedBy>
  <cp:revision>103</cp:revision>
  <dcterms:created xsi:type="dcterms:W3CDTF">2019-02-26T00:37:17Z</dcterms:created>
  <dcterms:modified xsi:type="dcterms:W3CDTF">2019-10-20T06:57:54Z</dcterms:modified>
</cp:coreProperties>
</file>