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8" r:id="rId4"/>
    <p:sldId id="264" r:id="rId5"/>
    <p:sldId id="274" r:id="rId6"/>
    <p:sldId id="270" r:id="rId7"/>
    <p:sldId id="267" r:id="rId8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DDD"/>
    <a:srgbClr val="FF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037" autoAdjust="0"/>
    <p:restoredTop sz="96455" autoAdjust="0"/>
  </p:normalViewPr>
  <p:slideViewPr>
    <p:cSldViewPr snapToGrid="0" snapToObjects="1">
      <p:cViewPr varScale="1">
        <p:scale>
          <a:sx n="116" d="100"/>
          <a:sy n="116" d="100"/>
        </p:scale>
        <p:origin x="-18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B64AD3-5E09-44CD-BA3F-4D2EAC54EB01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9F3B173-F0FE-44E0-B191-E7560F4E6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80EF60-5EF9-4F43-A7BB-7379979FB567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7" tIns="46579" rIns="93157" bIns="4657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7" y="4416426"/>
            <a:ext cx="5607050" cy="4183063"/>
          </a:xfrm>
          <a:prstGeom prst="rect">
            <a:avLst/>
          </a:prstGeom>
        </p:spPr>
        <p:txBody>
          <a:bodyPr vert="horz" lIns="93157" tIns="46579" rIns="93157" bIns="4657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820CA4-D28E-4304-80D3-AF6E7A329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1" indent="0" algn="ctr">
              <a:buNone/>
              <a:defRPr sz="2000"/>
            </a:lvl2pPr>
            <a:lvl3pPr marL="914343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4" indent="0" algn="ctr">
              <a:buNone/>
              <a:defRPr sz="1600"/>
            </a:lvl5pPr>
            <a:lvl6pPr marL="2285855" indent="0" algn="ctr">
              <a:buNone/>
              <a:defRPr sz="1600"/>
            </a:lvl6pPr>
            <a:lvl7pPr marL="2743027" indent="0" algn="ctr">
              <a:buNone/>
              <a:defRPr sz="1600"/>
            </a:lvl7pPr>
            <a:lvl8pPr marL="3200197" indent="0" algn="ctr">
              <a:buNone/>
              <a:defRPr sz="1600"/>
            </a:lvl8pPr>
            <a:lvl9pPr marL="365736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752E6-781E-45FB-8180-990E8C7B35EC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D268B-7ADD-43A1-8534-C8E9ADE92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974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07923-CC1E-4A8F-8E3E-44776BC6BC9D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F5D59-5B8A-4989-8695-52187509C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845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6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1905-5EDF-47F0-A2E7-6B1B7D247A3B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FF6C-06C2-464E-B379-DB37C5318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22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23FD6-984A-456E-933B-2A81F1C250B5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1A9A-ECDB-4C6F-8E1A-C3E0EBC47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45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4AD94-DB90-45AD-8BD7-70F4C3FFC6C4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18B48-91C0-47DB-8804-0BB4336B2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715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2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E844D-5254-4F81-896D-B4C667464D14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3610-EC96-484A-9F9A-E73C0CF9E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862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3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7" indent="0">
              <a:buNone/>
              <a:defRPr sz="1600" b="1"/>
            </a:lvl7pPr>
            <a:lvl8pPr marL="3200197" indent="0">
              <a:buNone/>
              <a:defRPr sz="1600" b="1"/>
            </a:lvl8pPr>
            <a:lvl9pPr marL="365736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3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7" indent="0">
              <a:buNone/>
              <a:defRPr sz="1600" b="1"/>
            </a:lvl7pPr>
            <a:lvl8pPr marL="3200197" indent="0">
              <a:buNone/>
              <a:defRPr sz="1600" b="1"/>
            </a:lvl8pPr>
            <a:lvl9pPr marL="365736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98552-E3C9-4F95-8828-445E97EDB0F5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DBE2-AE09-49E1-A8A2-55104B58A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809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0BCD5-7B8A-4770-81F7-38B891730243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02A1-6428-4356-9B20-1832520B3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139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F52B7-E289-4A16-84DE-B387EFDC5B68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9F843-3C37-4AEC-8710-B18E330A1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091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30"/>
            <a:ext cx="462915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1" indent="0">
              <a:buNone/>
              <a:defRPr sz="1400"/>
            </a:lvl2pPr>
            <a:lvl3pPr marL="914343" indent="0">
              <a:buNone/>
              <a:defRPr sz="1200"/>
            </a:lvl3pPr>
            <a:lvl4pPr marL="1371513" indent="0">
              <a:buNone/>
              <a:defRPr sz="1000"/>
            </a:lvl4pPr>
            <a:lvl5pPr marL="1828684" indent="0">
              <a:buNone/>
              <a:defRPr sz="1000"/>
            </a:lvl5pPr>
            <a:lvl6pPr marL="2285855" indent="0">
              <a:buNone/>
              <a:defRPr sz="1000"/>
            </a:lvl6pPr>
            <a:lvl7pPr marL="2743027" indent="0">
              <a:buNone/>
              <a:defRPr sz="1000"/>
            </a:lvl7pPr>
            <a:lvl8pPr marL="3200197" indent="0">
              <a:buNone/>
              <a:defRPr sz="1000"/>
            </a:lvl8pPr>
            <a:lvl9pPr marL="365736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3CD5D-33B5-4204-B6AE-876A8DECFD18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06EB6-CE85-4B11-B30B-183B25729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511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30"/>
            <a:ext cx="4629152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3" indent="0">
              <a:buNone/>
              <a:defRPr sz="2400"/>
            </a:lvl3pPr>
            <a:lvl4pPr marL="1371513" indent="0">
              <a:buNone/>
              <a:defRPr sz="2000"/>
            </a:lvl4pPr>
            <a:lvl5pPr marL="1828684" indent="0">
              <a:buNone/>
              <a:defRPr sz="2000"/>
            </a:lvl5pPr>
            <a:lvl6pPr marL="2285855" indent="0">
              <a:buNone/>
              <a:defRPr sz="2000"/>
            </a:lvl6pPr>
            <a:lvl7pPr marL="2743027" indent="0">
              <a:buNone/>
              <a:defRPr sz="2000"/>
            </a:lvl7pPr>
            <a:lvl8pPr marL="3200197" indent="0">
              <a:buNone/>
              <a:defRPr sz="2000"/>
            </a:lvl8pPr>
            <a:lvl9pPr marL="365736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1" indent="0">
              <a:buNone/>
              <a:defRPr sz="1400"/>
            </a:lvl2pPr>
            <a:lvl3pPr marL="914343" indent="0">
              <a:buNone/>
              <a:defRPr sz="1200"/>
            </a:lvl3pPr>
            <a:lvl4pPr marL="1371513" indent="0">
              <a:buNone/>
              <a:defRPr sz="1000"/>
            </a:lvl4pPr>
            <a:lvl5pPr marL="1828684" indent="0">
              <a:buNone/>
              <a:defRPr sz="1000"/>
            </a:lvl5pPr>
            <a:lvl6pPr marL="2285855" indent="0">
              <a:buNone/>
              <a:defRPr sz="1000"/>
            </a:lvl6pPr>
            <a:lvl7pPr marL="2743027" indent="0">
              <a:buNone/>
              <a:defRPr sz="1000"/>
            </a:lvl7pPr>
            <a:lvl8pPr marL="3200197" indent="0">
              <a:buNone/>
              <a:defRPr sz="1000"/>
            </a:lvl8pPr>
            <a:lvl9pPr marL="365736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6245-0243-4797-8863-79479307CB71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06A03-1145-4A7F-B5E8-68F067E4F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5941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1" y="365129"/>
            <a:ext cx="788670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1" y="1825625"/>
            <a:ext cx="788670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2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2E2274-9DA9-4C1F-B8D2-A97FE82AEB3B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4"/>
            <a:ext cx="3086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2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825189-2C7D-4DF8-8C96-75C9A9E6F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71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43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13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68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85" indent="-228585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7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8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269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2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3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4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5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262065" y="3060597"/>
            <a:ext cx="6619875" cy="1536700"/>
          </a:xfrm>
        </p:spPr>
        <p:txBody>
          <a:bodyPr/>
          <a:lstStyle/>
          <a:p>
            <a:r>
              <a:rPr lang="fa-IR" altLang="en-US" sz="2800" b="1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گزارش مالی</a:t>
            </a:r>
            <a: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13</a:t>
            </a:r>
            <a:r>
              <a:rPr lang="ps-AF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ثور، </a:t>
            </a:r>
            <a:r>
              <a:rPr lang="fa-IR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1399</a:t>
            </a:r>
            <a:endParaRPr lang="en-US" altLang="en-US" sz="2800" dirty="0">
              <a:solidFill>
                <a:srgbClr val="00B05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15364" name="Picture 4"/>
          <p:cNvSpPr>
            <a:spLocks noChangeAspect="1"/>
          </p:cNvSpPr>
          <p:nvPr/>
        </p:nvSpPr>
        <p:spPr bwMode="auto">
          <a:xfrm>
            <a:off x="3706817" y="569913"/>
            <a:ext cx="17303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065" y="419002"/>
            <a:ext cx="1252646" cy="1212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8583" y="643184"/>
            <a:ext cx="2355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s-AF" dirty="0" smtClean="0">
                <a:cs typeface="B Zar" panose="00000400000000000000" pitchFamily="2" charset="-78"/>
              </a:rPr>
              <a:t>د افغانستان اسلامی جمهوریت</a:t>
            </a:r>
            <a:endParaRPr lang="en-US" dirty="0" smtClean="0">
              <a:cs typeface="B Zar" panose="00000400000000000000" pitchFamily="2" charset="-78"/>
            </a:endParaRPr>
          </a:p>
          <a:p>
            <a:pPr algn="ctr" rtl="1"/>
            <a:r>
              <a:rPr lang="ps-AF" dirty="0" smtClean="0">
                <a:cs typeface="B Zar" panose="00000400000000000000" pitchFamily="2" charset="-78"/>
              </a:rPr>
              <a:t>د مالیی وزارت  </a:t>
            </a:r>
            <a:r>
              <a:rPr lang="fa-IR" dirty="0" smtClean="0">
                <a:cs typeface="B Zar" panose="00000400000000000000" pitchFamily="2" charset="-78"/>
              </a:rPr>
              <a:t>    </a:t>
            </a:r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1071" y="777065"/>
            <a:ext cx="2355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s-AF" dirty="0" smtClean="0">
                <a:cs typeface="B Zar" panose="00000400000000000000" pitchFamily="2" charset="-78"/>
              </a:rPr>
              <a:t>جمهوری اسلامی افغانستان</a:t>
            </a:r>
            <a:endParaRPr lang="en-US" dirty="0" smtClean="0">
              <a:cs typeface="B Zar" panose="00000400000000000000" pitchFamily="2" charset="-78"/>
            </a:endParaRPr>
          </a:p>
          <a:p>
            <a:pPr algn="ctr"/>
            <a:r>
              <a:rPr lang="ps-AF" dirty="0" smtClean="0">
                <a:cs typeface="B Zar" panose="00000400000000000000" pitchFamily="2" charset="-78"/>
              </a:rPr>
              <a:t>وزارت مالیه </a:t>
            </a:r>
            <a:r>
              <a:rPr lang="fa-IR" dirty="0" smtClean="0">
                <a:cs typeface="B Zar" panose="00000400000000000000" pitchFamily="2" charset="-78"/>
              </a:rPr>
              <a:t> </a:t>
            </a:r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8114" y="1749308"/>
            <a:ext cx="6013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Lucida Calligraphy" panose="03010101010101010101" pitchFamily="66" charset="0"/>
                <a:cs typeface="B Zar" panose="00000400000000000000" pitchFamily="2" charset="-78"/>
              </a:rPr>
              <a:t>Islamic Republic of Afghanistan</a:t>
            </a: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Lucida Calligraphy" panose="03010101010101010101" pitchFamily="66" charset="0"/>
                <a:cs typeface="B Zar" panose="00000400000000000000" pitchFamily="2" charset="-78"/>
              </a:rPr>
              <a:t>Ministry of Finance</a:t>
            </a:r>
          </a:p>
          <a:p>
            <a:pPr algn="ctr">
              <a:lnSpc>
                <a:spcPct val="150000"/>
              </a:lnSpc>
            </a:pPr>
            <a:r>
              <a:rPr lang="en-US" altLang="en-US" sz="1200" dirty="0">
                <a:latin typeface="Lucida Calligraphy" panose="03010101010101010101" pitchFamily="66" charset="0"/>
                <a:cs typeface="Segoe UI" panose="020B0502040204020203" pitchFamily="34" charset="0"/>
              </a:rPr>
              <a:t>Macroeconomics and Fiscal Policy Directorate General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137" y="300446"/>
            <a:ext cx="8265706" cy="1973009"/>
          </a:xfrm>
        </p:spPr>
        <p:txBody>
          <a:bodyPr/>
          <a:lstStyle/>
          <a:p>
            <a:pPr algn="r" rtl="1"/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</a:t>
            </a:r>
            <a:r>
              <a:rPr lang="fa-IR" sz="2800" b="1" dirty="0">
                <a:latin typeface="Bahij Zar" panose="02040503050201020203" pitchFamily="18" charset="-78"/>
                <a:cs typeface="Bahij Zar" panose="02040503050201020203" pitchFamily="18" charset="-78"/>
              </a:rPr>
              <a:t>عواید حقیقی </a:t>
            </a: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سال مالی 1398 با 1399</a:t>
            </a:r>
            <a: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dirty="0" smtClean="0">
                <a:latin typeface="Bahij Zar" panose="02040503050201020203" pitchFamily="18" charset="-78"/>
                <a:cs typeface="Bahij Zar" panose="02040503050201020203"/>
              </a:rPr>
              <a:t>از آغاز سال مالی 1399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جمع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آوری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عواید در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مقایسه به عین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زمان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سال مالی 1398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کاهش را نشان میدهد.</a:t>
            </a: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9616270"/>
              </p:ext>
            </p:extLst>
          </p:nvPr>
        </p:nvGraphicFramePr>
        <p:xfrm>
          <a:off x="1275347" y="1825626"/>
          <a:ext cx="7111118" cy="3807244"/>
        </p:xfrm>
        <a:graphic>
          <a:graphicData uri="http://schemas.openxmlformats.org/drawingml/2006/table">
            <a:tbl>
              <a:tblPr rtl="1"/>
              <a:tblGrid>
                <a:gridCol w="2657668">
                  <a:extLst>
                    <a:ext uri="{9D8B030D-6E8A-4147-A177-3AD203B41FA5}">
                      <a16:colId xmlns:a16="http://schemas.microsoft.com/office/drawing/2014/main" xmlns="" val="2155788855"/>
                    </a:ext>
                  </a:extLst>
                </a:gridCol>
                <a:gridCol w="1193564">
                  <a:extLst>
                    <a:ext uri="{9D8B030D-6E8A-4147-A177-3AD203B41FA5}">
                      <a16:colId xmlns:a16="http://schemas.microsoft.com/office/drawing/2014/main" xmlns="" val="3155551914"/>
                    </a:ext>
                  </a:extLst>
                </a:gridCol>
                <a:gridCol w="1193564">
                  <a:extLst>
                    <a:ext uri="{9D8B030D-6E8A-4147-A177-3AD203B41FA5}">
                      <a16:colId xmlns:a16="http://schemas.microsoft.com/office/drawing/2014/main" xmlns="" val="3255734523"/>
                    </a:ext>
                  </a:extLst>
                </a:gridCol>
                <a:gridCol w="2066322">
                  <a:extLst>
                    <a:ext uri="{9D8B030D-6E8A-4147-A177-3AD203B41FA5}">
                      <a16:colId xmlns:a16="http://schemas.microsoft.com/office/drawing/2014/main" xmlns="" val="3062480396"/>
                    </a:ext>
                  </a:extLst>
                </a:gridCol>
              </a:tblGrid>
              <a:tr h="26658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4729037"/>
                  </a:ext>
                </a:extLst>
              </a:tr>
              <a:tr h="260294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ادارات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حقیقی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تفاوت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75806098"/>
                  </a:ext>
                </a:extLst>
              </a:tr>
              <a:tr h="232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9485415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28.22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21.55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-23.6%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2254620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وزارت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10.92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5.86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-46.3%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3890554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مستوفیت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6.15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5.27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-14.3%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05611666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مالیه دهندگان بزرگ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9.31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7.30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-21.6%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83797070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مالیه دهندگان متوسط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5.01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4.56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-9.0%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0096705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مالیه دهندگان کوچک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1.17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1.09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-6.8%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5618342"/>
                  </a:ext>
                </a:extLst>
              </a:tr>
              <a:tr h="26658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عواید متفرقه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ea typeface="+mn-ea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4.44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ea typeface="+mn-ea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24038109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مجموع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60.78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50.07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-17.6%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53057640"/>
                  </a:ext>
                </a:extLst>
              </a:tr>
              <a:tr h="26658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5769139"/>
                  </a:ext>
                </a:extLst>
              </a:tr>
              <a:tr h="28606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انتقال پول از د افغانستان بانک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ea typeface="+mn-ea"/>
                        <a:cs typeface="Bahij Zar" panose="02040503050201020203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ea typeface="+mn-ea"/>
                        <a:cs typeface="Bahij Zar" panose="02040503050201020203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344541"/>
                  </a:ext>
                </a:extLst>
              </a:tr>
              <a:tr h="2321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مجموع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60.78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62.77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ea typeface="+mn-ea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147473"/>
                  </a:ext>
                </a:extLst>
              </a:tr>
              <a:tr h="266582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منبع: سیستم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RMIS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1264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370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258" y="391885"/>
            <a:ext cx="8386354" cy="1567544"/>
          </a:xfrm>
        </p:spPr>
        <p:txBody>
          <a:bodyPr/>
          <a:lstStyle/>
          <a:p>
            <a:pPr algn="r"/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عواید حقیقی با هدف سال مالی 1399</a:t>
            </a:r>
            <a: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0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از آغاز سال مالی 1399 الی اکنون,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 pitchFamily="18" charset="-78"/>
              </a:rPr>
              <a:t>عواید جمع آوری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شده نسبت به هدف داده شده کاهش قابل ملاحظه داشته است.</a:t>
            </a:r>
            <a:r>
              <a:rPr lang="en-US" sz="2000" dirty="0" smtClean="0">
                <a:latin typeface="Segoe UI" panose="020B0502040204020203" pitchFamily="34" charset="0"/>
                <a:cs typeface="+mn-cs"/>
              </a:rPr>
              <a:t/>
            </a:r>
            <a:br>
              <a:rPr lang="en-US" sz="2000" dirty="0" smtClean="0">
                <a:latin typeface="Segoe UI" panose="020B0502040204020203" pitchFamily="34" charset="0"/>
                <a:cs typeface="+mn-cs"/>
              </a:rPr>
            </a:br>
            <a:endParaRPr lang="en-US" sz="2000" dirty="0">
              <a:latin typeface="Segoe UI" panose="020B0502040204020203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634"/>
              </p:ext>
            </p:extLst>
          </p:nvPr>
        </p:nvGraphicFramePr>
        <p:xfrm>
          <a:off x="628651" y="1786575"/>
          <a:ext cx="7886698" cy="3880797"/>
        </p:xfrm>
        <a:graphic>
          <a:graphicData uri="http://schemas.openxmlformats.org/drawingml/2006/table">
            <a:tbl>
              <a:tblPr rtl="1"/>
              <a:tblGrid>
                <a:gridCol w="2031007">
                  <a:extLst>
                    <a:ext uri="{9D8B030D-6E8A-4147-A177-3AD203B41FA5}">
                      <a16:colId xmlns:a16="http://schemas.microsoft.com/office/drawing/2014/main" xmlns="" val="1814400426"/>
                    </a:ext>
                  </a:extLst>
                </a:gridCol>
                <a:gridCol w="1089199">
                  <a:extLst>
                    <a:ext uri="{9D8B030D-6E8A-4147-A177-3AD203B41FA5}">
                      <a16:colId xmlns:a16="http://schemas.microsoft.com/office/drawing/2014/main" xmlns="" val="1419378406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824441393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663638914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2479139725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2260813131"/>
                    </a:ext>
                  </a:extLst>
                </a:gridCol>
              </a:tblGrid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6659533"/>
                  </a:ext>
                </a:extLst>
              </a:tr>
              <a:tr h="262723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ادارات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2121091"/>
                  </a:ext>
                </a:extLst>
              </a:tr>
              <a:tr h="262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15181345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گمرکات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21.55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24.53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31.83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43584877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وزارت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5.86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-41.7%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-54.9%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34294794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مستوفیت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5.27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-13.1%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1942065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بزرگ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7.3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-22.0%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-39.6%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7410671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متوسط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5.67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-19.6%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5622113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کوچک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1.03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-17.7%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3366502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متفرقه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860863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50.07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54.06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69.96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-28.4%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8333975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5329085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انتقال پول از د افغانستان بانک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0094732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کلی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62.77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1046746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منبع: سیستم </a:t>
                      </a: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4439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26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1324921"/>
            <a:ext cx="8201840" cy="1325563"/>
          </a:xfrm>
        </p:spPr>
        <p:txBody>
          <a:bodyPr/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13607" y="390525"/>
            <a:ext cx="8201840" cy="328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914400" eaLnBrk="1" hangingPunct="1"/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eaLnBrk="1" hangingPunct="1"/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پیشبینی عواید به اساس چهار ماه اول سال مالی 1399</a:t>
            </a:r>
            <a: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eaLnBrk="1" hangingPunct="1"/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فرضیه مدت</a:t>
            </a:r>
            <a:r>
              <a:rPr lang="fa-IR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زمان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برای کوید-۱۹:</a:t>
            </a:r>
          </a:p>
          <a:p>
            <a:pPr algn="r" defTabSz="914400" eaLnBrk="1" hangingPunct="1"/>
            <a:r>
              <a:rPr lang="ps-AF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- کاهش قابل توجهی اپیدمی موج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ود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      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در اوایل ماه اسد</a:t>
            </a:r>
          </a:p>
          <a:p>
            <a:pPr algn="r" defTabSz="914400" eaLnBrk="1" hangingPunct="1"/>
            <a:r>
              <a:rPr lang="ps-AF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- فعالت ها دوباره بهبود مییابد                    در اوایل ماه سنله</a:t>
            </a:r>
          </a:p>
          <a:p>
            <a:pPr algn="r" defTabSz="914400" eaLnBrk="1" hangingPunct="1"/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عواید </a:t>
            </a:r>
            <a:r>
              <a:rPr lang="fa-IR" sz="2000" b="1" dirty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داخلی </a:t>
            </a:r>
            <a:r>
              <a:rPr lang="fa-IR" sz="2000" b="1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در سناریوی کوید-19: </a:t>
            </a:r>
            <a:r>
              <a:rPr lang="fa-IR" sz="2000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162.3میلیارد افغانی</a:t>
            </a:r>
          </a:p>
          <a:p>
            <a:pPr algn="r" defTabSz="914400" rtl="1" eaLnBrk="1" hangingPunct="1"/>
            <a:endParaRPr lang="fa-IR" sz="2000" dirty="0" smtClean="0">
              <a:solidFill>
                <a:srgbClr val="00000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روند </a:t>
            </a:r>
            <a:r>
              <a:rPr lang="fa-I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رشد (</a:t>
            </a: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با %5 </a:t>
            </a:r>
            <a:r>
              <a:rPr lang="fa-I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رشد بعد از ماه سنبله</a:t>
            </a: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):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165.7 میلیارد افغانی</a:t>
            </a:r>
          </a:p>
          <a:p>
            <a:pPr algn="r" defTabSz="914400" rtl="1" eaLnBrk="1" hangingPunct="1"/>
            <a:endParaRPr lang="fa-IR" sz="2000" dirty="0">
              <a:solidFill>
                <a:srgbClr val="00000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به اساس سال های قبل: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147.8 میلیارد افغانی</a:t>
            </a:r>
          </a:p>
          <a:p>
            <a:pPr algn="r" defTabSz="914400" rtl="1" eaLnBrk="1" hangingPunct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3798321"/>
              </p:ext>
            </p:extLst>
          </p:nvPr>
        </p:nvGraphicFramePr>
        <p:xfrm>
          <a:off x="513704" y="3977889"/>
          <a:ext cx="8101743" cy="2293601"/>
        </p:xfrm>
        <a:graphic>
          <a:graphicData uri="http://schemas.openxmlformats.org/drawingml/2006/table">
            <a:tbl>
              <a:tblPr rtl="1"/>
              <a:tblGrid>
                <a:gridCol w="1901377">
                  <a:extLst>
                    <a:ext uri="{9D8B030D-6E8A-4147-A177-3AD203B41FA5}">
                      <a16:colId xmlns:a16="http://schemas.microsoft.com/office/drawing/2014/main" xmlns="" val="3434869119"/>
                    </a:ext>
                  </a:extLst>
                </a:gridCol>
                <a:gridCol w="410534">
                  <a:extLst>
                    <a:ext uri="{9D8B030D-6E8A-4147-A177-3AD203B41FA5}">
                      <a16:colId xmlns:a16="http://schemas.microsoft.com/office/drawing/2014/main" xmlns="" val="3826148300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4223874190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1728900696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2123083292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2156141211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786632891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3350419043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369155673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3593356857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2183388028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2342520897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1412613574"/>
                    </a:ext>
                  </a:extLst>
                </a:gridCol>
                <a:gridCol w="482486">
                  <a:extLst>
                    <a:ext uri="{9D8B030D-6E8A-4147-A177-3AD203B41FA5}">
                      <a16:colId xmlns:a16="http://schemas.microsoft.com/office/drawing/2014/main" xmlns="" val="3669390547"/>
                    </a:ext>
                  </a:extLst>
                </a:gridCol>
              </a:tblGrid>
              <a:tr h="307595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ارقام  به میلیارد افغانی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پیشبینی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73841520"/>
                  </a:ext>
                </a:extLst>
              </a:tr>
              <a:tr h="307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جدی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دلو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حمل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ثور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جوزا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سرطان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اسد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سنبله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میزان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عقرب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قوس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9846790"/>
                  </a:ext>
                </a:extLst>
              </a:tr>
              <a:tr h="293616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سناریوی کوید-19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162.3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4785669"/>
                  </a:ext>
                </a:extLst>
              </a:tr>
              <a:tr h="48997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روند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رشد (با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%5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رشد بعد از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ماه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سنبله)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165.7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7881558"/>
                  </a:ext>
                </a:extLst>
              </a:tr>
              <a:tr h="30759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به اساس</a:t>
                      </a:r>
                      <a:r>
                        <a:rPr lang="fa-IR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روند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سال های قبل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</a:t>
                      </a:r>
                      <a:r>
                        <a:rPr lang="fa-IR" sz="1400" b="0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</a:t>
                      </a:r>
                      <a:r>
                        <a:rPr lang="en-US" sz="1400" b="0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.1</a:t>
                      </a:r>
                      <a:endParaRPr lang="en-US" sz="1400" b="0" i="0" u="none" strike="noStrike" dirty="0">
                        <a:solidFill>
                          <a:srgbClr val="5B9BD5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</a:t>
                      </a:r>
                      <a:r>
                        <a:rPr lang="fa-IR" sz="1400" b="1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</a:t>
                      </a:r>
                      <a:r>
                        <a:rPr lang="en-US" sz="1400" b="1" i="0" u="none" strike="noStrike" dirty="0" smtClean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.8</a:t>
                      </a:r>
                      <a:endParaRPr lang="en-US" sz="1400" b="1" i="0" u="none" strike="noStrike" dirty="0">
                        <a:solidFill>
                          <a:srgbClr val="5B9BD5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1550686"/>
                  </a:ext>
                </a:extLst>
              </a:tr>
              <a:tr h="30759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حقیقی سال مالی 1398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207.0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9108873"/>
                  </a:ext>
                </a:extLst>
              </a:tr>
              <a:tr h="27963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منبع</a:t>
                      </a:r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: سیستم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9661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44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264408"/>
            <a:ext cx="7886701" cy="729745"/>
          </a:xfrm>
        </p:spPr>
        <p:txBody>
          <a:bodyPr/>
          <a:lstStyle/>
          <a:p>
            <a:pPr algn="r"/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روزانه در 20 روز اخیر سال مالی 1399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2684653"/>
              </p:ext>
            </p:extLst>
          </p:nvPr>
        </p:nvGraphicFramePr>
        <p:xfrm>
          <a:off x="382385" y="994153"/>
          <a:ext cx="8033881" cy="5571516"/>
        </p:xfrm>
        <a:graphic>
          <a:graphicData uri="http://schemas.openxmlformats.org/drawingml/2006/table">
            <a:tbl>
              <a:tblPr rtl="1"/>
              <a:tblGrid>
                <a:gridCol w="2216244">
                  <a:extLst>
                    <a:ext uri="{9D8B030D-6E8A-4147-A177-3AD203B41FA5}">
                      <a16:colId xmlns:a16="http://schemas.microsoft.com/office/drawing/2014/main" xmlns="" val="3224522670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3476255453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3280723512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3441173376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3737662570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2558209015"/>
                    </a:ext>
                  </a:extLst>
                </a:gridCol>
                <a:gridCol w="884366">
                  <a:extLst>
                    <a:ext uri="{9D8B030D-6E8A-4147-A177-3AD203B41FA5}">
                      <a16:colId xmlns:a16="http://schemas.microsoft.com/office/drawing/2014/main" xmlns="" val="129817998"/>
                    </a:ext>
                  </a:extLst>
                </a:gridCol>
                <a:gridCol w="511441">
                  <a:extLst>
                    <a:ext uri="{9D8B030D-6E8A-4147-A177-3AD203B41FA5}">
                      <a16:colId xmlns:a16="http://schemas.microsoft.com/office/drawing/2014/main" xmlns="" val="415795555"/>
                    </a:ext>
                  </a:extLst>
                </a:gridCol>
              </a:tblGrid>
              <a:tr h="162426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6355303"/>
                  </a:ext>
                </a:extLst>
              </a:tr>
              <a:tr h="16242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اوسط 20 روز اخیر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132.57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232.02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364.58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3457211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8870808"/>
                  </a:ext>
                </a:extLst>
              </a:tr>
              <a:tr h="1624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2745489"/>
                  </a:ext>
                </a:extLst>
              </a:tr>
              <a:tr h="162426"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تاریخ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0007082"/>
                  </a:ext>
                </a:extLst>
              </a:tr>
              <a:tr h="1421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6492255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19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18,935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23,655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42,590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61005639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 شنبه , 20 حمل,1399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19,032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24,233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43,265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763830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پنچشنبه , 21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19,145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25,260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44,405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7210179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23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19,235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25,386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44,621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4960270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24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19,334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25,533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44,867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2751328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25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19,434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25,623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45,057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508060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26 حمل, ۱۳۹۹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19,579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25,664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45,243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3528903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چهارشنبه , 2۷ حمل,1399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19,713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26,016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45,729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0102828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پنچشنبه , 28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19,835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26,074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45,908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4348646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30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19,972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26,759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46,731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9003635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31 حمل,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20,129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26,829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46,958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4424375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دوشنبه , 1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20,224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47,460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64441582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2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20,416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27,289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47,705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4944650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 شنبه , 3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20,530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27,432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47,962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3763181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پنچشنبه , 4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20,647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27,508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48,155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4402855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6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20,744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27,480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48,224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5357034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7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20,857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27,751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48,608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0729060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9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21,039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27,951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48,990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8006674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چهارشنبه , 10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21,174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28,181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49,355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09520"/>
                  </a:ext>
                </a:extLst>
              </a:tr>
              <a:tr h="16242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پنچشنبه , 11 ثور,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21,367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28,265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49,632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5581056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7870980"/>
                  </a:ext>
                </a:extLst>
              </a:tr>
              <a:tr h="20703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در سناریوی کوید-19 </a:t>
                      </a:r>
                      <a:endParaRPr lang="fa-I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9760708"/>
                  </a:ext>
                </a:extLst>
              </a:tr>
              <a:tr h="167503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برای رسیدن به هدف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3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  <a:endParaRPr lang="fa-I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1873234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دوم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262.09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3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315.47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577.56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6350134"/>
                  </a:ext>
                </a:extLst>
              </a:tr>
              <a:tr h="157351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سوم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264.02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317.79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581.82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36726495"/>
                  </a:ext>
                </a:extLst>
              </a:tr>
              <a:tr h="16242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چهارم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281.17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338.44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619.61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5879182"/>
                  </a:ext>
                </a:extLst>
              </a:tr>
              <a:tr h="12181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13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3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2" y="469632"/>
            <a:ext cx="7587885" cy="849717"/>
          </a:xfrm>
        </p:spPr>
        <p:txBody>
          <a:bodyPr/>
          <a:lstStyle/>
          <a:p>
            <a:pPr algn="r"/>
            <a:r>
              <a:rPr lang="fa-IR" sz="2800" b="1" dirty="0">
                <a:latin typeface="Bahij Zar" panose="02040503050201020203" pitchFamily="18" charset="-78"/>
                <a:cs typeface="Bahij Zar" panose="02040503050201020203" pitchFamily="18" charset="-78"/>
              </a:rPr>
              <a:t>لیست عواید یکبارگی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56421" y="1360730"/>
            <a:ext cx="1960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fontAlgn="ctr"/>
            <a:r>
              <a:rPr lang="fa-IR" sz="1600" b="1" dirty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ارقام به میلیون افغانی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7429769"/>
              </p:ext>
            </p:extLst>
          </p:nvPr>
        </p:nvGraphicFramePr>
        <p:xfrm>
          <a:off x="1479665" y="1740665"/>
          <a:ext cx="6663922" cy="3679237"/>
        </p:xfrm>
        <a:graphic>
          <a:graphicData uri="http://schemas.openxmlformats.org/drawingml/2006/table">
            <a:tbl>
              <a:tblPr rtl="1"/>
              <a:tblGrid>
                <a:gridCol w="724048">
                  <a:extLst>
                    <a:ext uri="{9D8B030D-6E8A-4147-A177-3AD203B41FA5}">
                      <a16:colId xmlns:a16="http://schemas.microsoft.com/office/drawing/2014/main" xmlns="" val="2613017041"/>
                    </a:ext>
                  </a:extLst>
                </a:gridCol>
                <a:gridCol w="4196796">
                  <a:extLst>
                    <a:ext uri="{9D8B030D-6E8A-4147-A177-3AD203B41FA5}">
                      <a16:colId xmlns:a16="http://schemas.microsoft.com/office/drawing/2014/main" xmlns="" val="3611400079"/>
                    </a:ext>
                  </a:extLst>
                </a:gridCol>
                <a:gridCol w="1743078">
                  <a:extLst>
                    <a:ext uri="{9D8B030D-6E8A-4147-A177-3AD203B41FA5}">
                      <a16:colId xmlns:a16="http://schemas.microsoft.com/office/drawing/2014/main" xmlns="" val="4002230867"/>
                    </a:ext>
                  </a:extLst>
                </a:gridCol>
              </a:tblGrid>
              <a:tr h="368978">
                <a:tc gridSpan="2">
                  <a:txBody>
                    <a:bodyPr/>
                    <a:lstStyle/>
                    <a:p>
                      <a:pPr algn="r" rtl="1" fontAlgn="ctr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   عواید یکبارگی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مجموع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282732"/>
                  </a:ext>
                </a:extLst>
              </a:tr>
              <a:tr h="36897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#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2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 منابع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15346.0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2441965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فیس فروش فریکوینسی ها 4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7,700.0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96162595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وزارت زراعت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385.0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99010361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راجستریشن موترهای یک کلید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3,500.0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1895157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اترا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2,400.0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/>
                        <a:cs typeface="Bahij Zar" panose="02040503050201020203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832102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تصدی ذغال سنگ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861.0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1684834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تصدی محافظت عامه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500.0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30427674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ps-AF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تصدی های دیګر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؟؟؟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4537462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وزارت خارجه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؟؟؟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1347873"/>
                  </a:ext>
                </a:extLst>
              </a:tr>
              <a:tr h="326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 منابع دیگر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؟؟؟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1394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821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9"/>
          <p:cNvSpPr>
            <a:spLocks noGrp="1"/>
          </p:cNvSpPr>
          <p:nvPr>
            <p:ph type="title"/>
          </p:nvPr>
        </p:nvSpPr>
        <p:spPr bwMode="auto">
          <a:xfrm>
            <a:off x="628651" y="365130"/>
            <a:ext cx="7886701" cy="89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fa-IR" alt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 مصارف بودجه</a:t>
            </a:r>
            <a:r>
              <a:rPr lang="en-US" altLang="en-US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en-US" alt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186507"/>
              </p:ext>
            </p:extLst>
          </p:nvPr>
        </p:nvGraphicFramePr>
        <p:xfrm>
          <a:off x="722230" y="1270212"/>
          <a:ext cx="7699542" cy="3166875"/>
        </p:xfrm>
        <a:graphic>
          <a:graphicData uri="http://schemas.openxmlformats.org/drawingml/2006/table">
            <a:tbl>
              <a:tblPr rtl="1"/>
              <a:tblGrid>
                <a:gridCol w="3361621">
                  <a:extLst>
                    <a:ext uri="{9D8B030D-6E8A-4147-A177-3AD203B41FA5}">
                      <a16:colId xmlns:a16="http://schemas.microsoft.com/office/drawing/2014/main" xmlns="" val="2613293230"/>
                    </a:ext>
                  </a:extLst>
                </a:gridCol>
                <a:gridCol w="1673658">
                  <a:extLst>
                    <a:ext uri="{9D8B030D-6E8A-4147-A177-3AD203B41FA5}">
                      <a16:colId xmlns:a16="http://schemas.microsoft.com/office/drawing/2014/main" xmlns="" val="2603966822"/>
                    </a:ext>
                  </a:extLst>
                </a:gridCol>
                <a:gridCol w="1301734">
                  <a:extLst>
                    <a:ext uri="{9D8B030D-6E8A-4147-A177-3AD203B41FA5}">
                      <a16:colId xmlns:a16="http://schemas.microsoft.com/office/drawing/2014/main" xmlns="" val="1467243153"/>
                    </a:ext>
                  </a:extLst>
                </a:gridCol>
                <a:gridCol w="1362529">
                  <a:extLst>
                    <a:ext uri="{9D8B030D-6E8A-4147-A177-3AD203B41FA5}">
                      <a16:colId xmlns:a16="http://schemas.microsoft.com/office/drawing/2014/main" xmlns="" val="368080607"/>
                    </a:ext>
                  </a:extLst>
                </a:gridCol>
              </a:tblGrid>
              <a:tr h="364389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ارقام به ملیون افغانی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9041380"/>
                  </a:ext>
                </a:extLst>
              </a:tr>
              <a:tr h="30917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مصارف حقیقی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تفاوت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4630197"/>
                  </a:ext>
                </a:extLst>
              </a:tr>
              <a:tr h="34009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(1398-1399)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0868091"/>
                  </a:ext>
                </a:extLst>
              </a:tr>
              <a:tr h="29813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مصارف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28687.2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27330.6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/>
                        </a:rPr>
                        <a:t>-1356.7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2711134"/>
                  </a:ext>
                </a:extLst>
              </a:tr>
              <a:tr h="29813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فیصدی اجرای بودجه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19.2%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/>
                        </a:rPr>
                        <a:t>0.8%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32003041"/>
                  </a:ext>
                </a:extLst>
              </a:tr>
              <a:tr h="29813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مصارف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79,426.6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85,804.2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6,377.6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9252713"/>
                  </a:ext>
                </a:extLst>
              </a:tr>
              <a:tr h="29813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فیصدی اجرای بودجه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26.3%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29.6%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3.3%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7164147"/>
                  </a:ext>
                </a:extLst>
              </a:tr>
              <a:tr h="29813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مصارف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108,113.8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113,134.8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5,021.0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387041"/>
                  </a:ext>
                </a:extLst>
              </a:tr>
              <a:tr h="30917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فیصدی اجرای بودجه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23.9%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26.5%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2.6%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4034591"/>
                  </a:ext>
                </a:extLst>
              </a:tr>
              <a:tr h="35334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منبع: سیستم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  <a:cs typeface="Bahij Zar" panose="02040503050201020203"/>
                        </a:rPr>
                        <a:t>AFMIS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0883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8044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57895</TotalTime>
  <Words>885</Words>
  <Application>Microsoft Office PowerPoint</Application>
  <PresentationFormat>On-screen Show (4:3)</PresentationFormat>
  <Paragraphs>551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گزارش مالی  13 ثور، 1399</vt:lpstr>
      <vt:lpstr>                    مقایسه عواید حقیقی سال مالی 1398 با 1399  از آغاز سال مالی 1399 جمع آوری عواید در مقایسه به عین زمان سال مالی 1398 کاهش را نشان میدهد. </vt:lpstr>
      <vt:lpstr>           مقایسه عواید حقیقی با هدف سال مالی 1399  از آغاز سال مالی 1399 الی اکنون, عواید جمع آوری شده نسبت به هدف داده شده کاهش قابل ملاحظه داشته است. </vt:lpstr>
      <vt:lpstr>    </vt:lpstr>
      <vt:lpstr>جمع آوری عواید روزانه در 20 روز اخیر سال مالی 1399</vt:lpstr>
      <vt:lpstr>لیست عواید یکبارگی</vt:lpstr>
      <vt:lpstr>خلاصه مصارف بودجه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Revenue Performance and Forecast 1395/1396</dc:title>
  <dc:creator>Admin</dc:creator>
  <cp:lastModifiedBy>Windows User</cp:lastModifiedBy>
  <cp:revision>989</cp:revision>
  <cp:lastPrinted>2020-05-02T10:21:03Z</cp:lastPrinted>
  <dcterms:created xsi:type="dcterms:W3CDTF">2016-11-01T04:19:48Z</dcterms:created>
  <dcterms:modified xsi:type="dcterms:W3CDTF">2020-06-30T03:59:08Z</dcterms:modified>
</cp:coreProperties>
</file>