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64" r:id="rId5"/>
    <p:sldId id="274" r:id="rId6"/>
    <p:sldId id="275" r:id="rId7"/>
    <p:sldId id="276" r:id="rId8"/>
    <p:sldId id="277" r:id="rId9"/>
    <p:sldId id="270" r:id="rId10"/>
    <p:sldId id="267" r:id="rId11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DDD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37" autoAdjust="0"/>
    <p:restoredTop sz="96455" autoAdjust="0"/>
  </p:normalViewPr>
  <p:slideViewPr>
    <p:cSldViewPr snapToGrid="0" snapToObjects="1">
      <p:cViewPr>
        <p:scale>
          <a:sx n="81" d="100"/>
          <a:sy n="81" d="100"/>
        </p:scale>
        <p:origin x="-280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B64AD3-5E09-44CD-BA3F-4D2EAC54EB01}" type="datetimeFigureOut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F3B173-F0FE-44E0-B191-E7560F4E6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002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80EF60-5EF9-4F43-A7BB-7379979FB567}" type="datetimeFigureOut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79" rIns="93157" bIns="465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26"/>
            <a:ext cx="5607050" cy="4183063"/>
          </a:xfrm>
          <a:prstGeom prst="rect">
            <a:avLst/>
          </a:prstGeom>
        </p:spPr>
        <p:txBody>
          <a:bodyPr vert="horz" lIns="93157" tIns="46579" rIns="93157" bIns="465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820CA4-D28E-4304-80D3-AF6E7A329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5725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1" indent="0" algn="ctr">
              <a:buNone/>
              <a:defRPr sz="2000"/>
            </a:lvl2pPr>
            <a:lvl3pPr marL="914343" indent="0" algn="ctr">
              <a:buNone/>
              <a:defRPr sz="1800"/>
            </a:lvl3pPr>
            <a:lvl4pPr marL="1371513" indent="0" algn="ctr">
              <a:buNone/>
              <a:defRPr sz="1600"/>
            </a:lvl4pPr>
            <a:lvl5pPr marL="1828684" indent="0" algn="ctr">
              <a:buNone/>
              <a:defRPr sz="1600"/>
            </a:lvl5pPr>
            <a:lvl6pPr marL="2285855" indent="0" algn="ctr">
              <a:buNone/>
              <a:defRPr sz="1600"/>
            </a:lvl6pPr>
            <a:lvl7pPr marL="2743027" indent="0" algn="ctr">
              <a:buNone/>
              <a:defRPr sz="1600"/>
            </a:lvl7pPr>
            <a:lvl8pPr marL="3200197" indent="0" algn="ctr">
              <a:buNone/>
              <a:defRPr sz="1600"/>
            </a:lvl8pPr>
            <a:lvl9pPr marL="365736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752E6-781E-45FB-8180-990E8C7B35EC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268B-7ADD-43A1-8534-C8E9ADE92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74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7923-CC1E-4A8F-8E3E-44776BC6BC9D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F5D59-5B8A-4989-8695-52187509C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45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B1905-5EDF-47F0-A2E7-6B1B7D247A3B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FF6C-06C2-464E-B379-DB37C531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22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23FD6-984A-456E-933B-2A81F1C250B5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1A9A-ECDB-4C6F-8E1A-C3E0EBC47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45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AD94-DB90-45AD-8BD7-70F4C3FFC6C4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18B48-91C0-47DB-8804-0BB4336B2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15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844D-5254-4F81-896D-B4C667464D14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3610-EC96-484A-9F9A-E73C0CF9E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62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3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7" indent="0">
              <a:buNone/>
              <a:defRPr sz="1600" b="1"/>
            </a:lvl7pPr>
            <a:lvl8pPr marL="3200197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3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7" indent="0">
              <a:buNone/>
              <a:defRPr sz="1600" b="1"/>
            </a:lvl7pPr>
            <a:lvl8pPr marL="3200197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8552-E3C9-4F95-8828-445E97EDB0F5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DBE2-AE09-49E1-A8A2-55104B58A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80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BCD5-7B8A-4770-81F7-38B891730243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02A1-6428-4356-9B20-1832520B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3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F52B7-E289-4A16-84DE-B387EFDC5B68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F843-3C37-4AEC-8710-B18E330A1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91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30"/>
            <a:ext cx="462915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1" indent="0">
              <a:buNone/>
              <a:defRPr sz="1400"/>
            </a:lvl2pPr>
            <a:lvl3pPr marL="914343" indent="0">
              <a:buNone/>
              <a:defRPr sz="1200"/>
            </a:lvl3pPr>
            <a:lvl4pPr marL="1371513" indent="0">
              <a:buNone/>
              <a:defRPr sz="1000"/>
            </a:lvl4pPr>
            <a:lvl5pPr marL="1828684" indent="0">
              <a:buNone/>
              <a:defRPr sz="1000"/>
            </a:lvl5pPr>
            <a:lvl6pPr marL="2285855" indent="0">
              <a:buNone/>
              <a:defRPr sz="1000"/>
            </a:lvl6pPr>
            <a:lvl7pPr marL="2743027" indent="0">
              <a:buNone/>
              <a:defRPr sz="1000"/>
            </a:lvl7pPr>
            <a:lvl8pPr marL="3200197" indent="0">
              <a:buNone/>
              <a:defRPr sz="1000"/>
            </a:lvl8pPr>
            <a:lvl9pPr marL="365736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CD5D-33B5-4204-B6AE-876A8DECFD18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06EB6-CE85-4B11-B30B-183B25729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11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30"/>
            <a:ext cx="4629152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3" indent="0">
              <a:buNone/>
              <a:defRPr sz="2400"/>
            </a:lvl3pPr>
            <a:lvl4pPr marL="1371513" indent="0">
              <a:buNone/>
              <a:defRPr sz="2000"/>
            </a:lvl4pPr>
            <a:lvl5pPr marL="1828684" indent="0">
              <a:buNone/>
              <a:defRPr sz="2000"/>
            </a:lvl5pPr>
            <a:lvl6pPr marL="2285855" indent="0">
              <a:buNone/>
              <a:defRPr sz="2000"/>
            </a:lvl6pPr>
            <a:lvl7pPr marL="2743027" indent="0">
              <a:buNone/>
              <a:defRPr sz="2000"/>
            </a:lvl7pPr>
            <a:lvl8pPr marL="3200197" indent="0">
              <a:buNone/>
              <a:defRPr sz="2000"/>
            </a:lvl8pPr>
            <a:lvl9pPr marL="365736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1" indent="0">
              <a:buNone/>
              <a:defRPr sz="1400"/>
            </a:lvl2pPr>
            <a:lvl3pPr marL="914343" indent="0">
              <a:buNone/>
              <a:defRPr sz="1200"/>
            </a:lvl3pPr>
            <a:lvl4pPr marL="1371513" indent="0">
              <a:buNone/>
              <a:defRPr sz="1000"/>
            </a:lvl4pPr>
            <a:lvl5pPr marL="1828684" indent="0">
              <a:buNone/>
              <a:defRPr sz="1000"/>
            </a:lvl5pPr>
            <a:lvl6pPr marL="2285855" indent="0">
              <a:buNone/>
              <a:defRPr sz="1000"/>
            </a:lvl6pPr>
            <a:lvl7pPr marL="2743027" indent="0">
              <a:buNone/>
              <a:defRPr sz="1000"/>
            </a:lvl7pPr>
            <a:lvl8pPr marL="3200197" indent="0">
              <a:buNone/>
              <a:defRPr sz="1000"/>
            </a:lvl8pPr>
            <a:lvl9pPr marL="365736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66245-0243-4797-8863-79479307CB71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Macro Fiscal Performance Directorate General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6A03-1145-4A7F-B5E8-68F067E4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94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1" y="365129"/>
            <a:ext cx="788670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2E2274-9DA9-4C1F-B8D2-A97FE82AEB3B}" type="datetime1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Macro Fiscal Performance Directorate General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825189-2C7D-4DF8-8C96-75C9A9E6F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71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43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13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68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85" indent="-228585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7" indent="-228585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5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8" indent="-228585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269" indent="-228585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440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2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3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4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7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7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262065" y="3060597"/>
            <a:ext cx="6619875" cy="1536700"/>
          </a:xfrm>
        </p:spPr>
        <p:txBody>
          <a:bodyPr/>
          <a:lstStyle/>
          <a:p>
            <a:r>
              <a:rPr lang="ps-AF" altLang="en-US" sz="2800" b="1" dirty="0" smtClean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مالي راپور</a:t>
            </a:r>
            <a:r>
              <a:rPr lang="en-US" altLang="en-US" sz="2800" dirty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en-US" altLang="en-US" sz="2800" dirty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en-US" altLang="en-US" sz="2800" dirty="0" smtClean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en-US" altLang="en-US" sz="2800" dirty="0" smtClean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fa-IR" altLang="en-US" sz="2800" dirty="0" smtClean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12 </a:t>
            </a:r>
            <a:r>
              <a:rPr lang="ps-AF" altLang="en-US" sz="2800" dirty="0" smtClean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غبرګولې، </a:t>
            </a:r>
            <a:r>
              <a:rPr lang="fa-IR" altLang="en-US" sz="2800" dirty="0" smtClean="0">
                <a:solidFill>
                  <a:srgbClr val="00B05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1399</a:t>
            </a:r>
            <a:endParaRPr lang="en-US" altLang="en-US" sz="2800" dirty="0">
              <a:solidFill>
                <a:srgbClr val="00B050"/>
              </a:solidFill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sp>
        <p:nvSpPr>
          <p:cNvPr id="15364" name="Picture 4"/>
          <p:cNvSpPr>
            <a:spLocks noChangeAspect="1"/>
          </p:cNvSpPr>
          <p:nvPr/>
        </p:nvSpPr>
        <p:spPr bwMode="auto">
          <a:xfrm>
            <a:off x="3706817" y="569913"/>
            <a:ext cx="17303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065" y="419002"/>
            <a:ext cx="1252646" cy="1212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8583" y="643184"/>
            <a:ext cx="2355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s-AF" dirty="0" smtClean="0">
                <a:cs typeface="B Zar" panose="00000400000000000000" pitchFamily="2" charset="-78"/>
              </a:rPr>
              <a:t>د افغانستان اسلامی جمهوریت</a:t>
            </a:r>
            <a:endParaRPr lang="en-US" dirty="0" smtClean="0">
              <a:cs typeface="B Zar" panose="00000400000000000000" pitchFamily="2" charset="-78"/>
            </a:endParaRPr>
          </a:p>
          <a:p>
            <a:pPr algn="ctr" rtl="1"/>
            <a:r>
              <a:rPr lang="ps-AF" dirty="0" smtClean="0">
                <a:cs typeface="B Zar" panose="00000400000000000000" pitchFamily="2" charset="-78"/>
              </a:rPr>
              <a:t>د مالیی وزارت  </a:t>
            </a:r>
            <a:r>
              <a:rPr lang="fa-IR" dirty="0" smtClean="0">
                <a:cs typeface="B Zar" panose="00000400000000000000" pitchFamily="2" charset="-78"/>
              </a:rPr>
              <a:t>    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1071" y="777065"/>
            <a:ext cx="2355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s-AF" dirty="0" smtClean="0">
                <a:cs typeface="B Zar" panose="00000400000000000000" pitchFamily="2" charset="-78"/>
              </a:rPr>
              <a:t>جمهوری اسلامی افغانستان</a:t>
            </a:r>
            <a:endParaRPr lang="en-US" dirty="0" smtClean="0">
              <a:cs typeface="B Zar" panose="00000400000000000000" pitchFamily="2" charset="-78"/>
            </a:endParaRPr>
          </a:p>
          <a:p>
            <a:pPr algn="ctr"/>
            <a:r>
              <a:rPr lang="ps-AF" dirty="0" smtClean="0">
                <a:cs typeface="B Zar" panose="00000400000000000000" pitchFamily="2" charset="-78"/>
              </a:rPr>
              <a:t>وزارت مالیه 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8114" y="1749308"/>
            <a:ext cx="6013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latin typeface="Lucida Calligraphy" panose="03010101010101010101" pitchFamily="66" charset="0"/>
                <a:cs typeface="B Zar" panose="00000400000000000000" pitchFamily="2" charset="-78"/>
              </a:rPr>
              <a:t>Islamic Republic of Afghanistan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Lucida Calligraphy" panose="03010101010101010101" pitchFamily="66" charset="0"/>
                <a:cs typeface="B Zar" panose="00000400000000000000" pitchFamily="2" charset="-78"/>
              </a:rPr>
              <a:t>Ministry of Finance</a:t>
            </a:r>
          </a:p>
          <a:p>
            <a:pPr algn="ctr">
              <a:lnSpc>
                <a:spcPct val="150000"/>
              </a:lnSpc>
            </a:pPr>
            <a:r>
              <a:rPr lang="en-US" altLang="en-US" sz="1200" dirty="0">
                <a:latin typeface="Lucida Calligraphy" panose="03010101010101010101" pitchFamily="66" charset="0"/>
                <a:cs typeface="Segoe UI" panose="020B0502040204020203" pitchFamily="34" charset="0"/>
              </a:rPr>
              <a:t>Macroeconomics and Fiscal Policy Directorate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>
            <a:spLocks noGrp="1"/>
          </p:cNvSpPr>
          <p:nvPr>
            <p:ph type="title"/>
          </p:nvPr>
        </p:nvSpPr>
        <p:spPr bwMode="auto">
          <a:xfrm>
            <a:off x="628651" y="365130"/>
            <a:ext cx="7886701" cy="89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17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34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51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6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/>
            <a:r>
              <a:rPr lang="ps-AF" altLang="en-US" sz="28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د بودیجې د لګښتونو لنډیز</a:t>
            </a:r>
            <a:endParaRPr lang="en-US" altLang="en-US" sz="2400" b="1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0415335"/>
              </p:ext>
            </p:extLst>
          </p:nvPr>
        </p:nvGraphicFramePr>
        <p:xfrm>
          <a:off x="628651" y="1398714"/>
          <a:ext cx="7742266" cy="3118320"/>
        </p:xfrm>
        <a:graphic>
          <a:graphicData uri="http://schemas.openxmlformats.org/drawingml/2006/table">
            <a:tbl>
              <a:tblPr rtl="1"/>
              <a:tblGrid>
                <a:gridCol w="3380274">
                  <a:extLst>
                    <a:ext uri="{9D8B030D-6E8A-4147-A177-3AD203B41FA5}">
                      <a16:colId xmlns:a16="http://schemas.microsoft.com/office/drawing/2014/main" xmlns="" val="1169152952"/>
                    </a:ext>
                  </a:extLst>
                </a:gridCol>
                <a:gridCol w="1682945">
                  <a:extLst>
                    <a:ext uri="{9D8B030D-6E8A-4147-A177-3AD203B41FA5}">
                      <a16:colId xmlns:a16="http://schemas.microsoft.com/office/drawing/2014/main" xmlns="" val="2712259674"/>
                    </a:ext>
                  </a:extLst>
                </a:gridCol>
                <a:gridCol w="1308957">
                  <a:extLst>
                    <a:ext uri="{9D8B030D-6E8A-4147-A177-3AD203B41FA5}">
                      <a16:colId xmlns:a16="http://schemas.microsoft.com/office/drawing/2014/main" xmlns="" val="3399028293"/>
                    </a:ext>
                  </a:extLst>
                </a:gridCol>
                <a:gridCol w="1370090">
                  <a:extLst>
                    <a:ext uri="{9D8B030D-6E8A-4147-A177-3AD203B41FA5}">
                      <a16:colId xmlns:a16="http://schemas.microsoft.com/office/drawing/2014/main" xmlns="" val="1679536466"/>
                    </a:ext>
                  </a:extLst>
                </a:gridCol>
              </a:tblGrid>
              <a:tr h="327939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ارقام </a:t>
                      </a:r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ملیون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</a:t>
                      </a:r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ۍ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8652693"/>
                  </a:ext>
                </a:extLst>
              </a:tr>
              <a:tr h="2850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حقیق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ي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لګښتونه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توپیر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8162914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(1398-1399)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877643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پراختیایي لګښتونه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41,161.6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38,015.1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-3,146.5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2766769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پراختیایي بودیجې اجرا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فیصد</a:t>
                      </a:r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ي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27.6%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26.5%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3646156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عملیاتي لګښتونه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109,092.8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105,608.0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-3,484.8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44431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عملیاتي بودیجې د اجرا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فیصد</a:t>
                      </a:r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ي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36.1%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35.8%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-0.3%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3850749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کلي لګښتونه 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150,254.5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143,623.1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-6,631.3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6808858"/>
                  </a:ext>
                </a:extLst>
              </a:tr>
              <a:tr h="327939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کلي بودیجې د اجرا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فیصد</a:t>
                      </a:r>
                      <a:r>
                        <a:rPr lang="ps-AF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ي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33.3%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32.8%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-0.5%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392023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سرچینه</a:t>
                      </a:r>
                      <a:r>
                        <a:rPr lang="fa-IR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: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سیستم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AFMIS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5418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04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137" y="300446"/>
            <a:ext cx="8265706" cy="1973009"/>
          </a:xfrm>
        </p:spPr>
        <p:txBody>
          <a:bodyPr/>
          <a:lstStyle/>
          <a:p>
            <a:pPr algn="r" rtl="1"/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s-AF" sz="2800" b="1" dirty="0">
                <a:latin typeface="Arial" panose="020B0604020202020204" pitchFamily="34" charset="0"/>
                <a:cs typeface="Bahij Zar" panose="02040503050201020203" pitchFamily="18" charset="-78"/>
              </a:rPr>
              <a:t>له ۱۳۹۸ سره د ۱۳۹۹ مالي کال عوایدو پرتله</a:t>
            </a:r>
            <a:r>
              <a:rPr lang="fa-IR" sz="1800" dirty="0"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fa-IR" sz="1800" dirty="0"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fa-IR" sz="1800" dirty="0"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fa-IR" sz="1800" dirty="0"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ps-AF" sz="1800" dirty="0">
                <a:latin typeface="Bahij Zar" panose="02040503050201020203" pitchFamily="18" charset="-78"/>
                <a:cs typeface="Bahij Zar" panose="02040503050201020203"/>
              </a:rPr>
              <a:t>د ۱۳۹۹ مالي کال له پیله د ملي عوایدو را ټولېدنه د تېر ۱۳۹۸کال له همدې مودې سره په پرتله کموالی ښيي.</a:t>
            </a:r>
            <a: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560256"/>
              </p:ext>
            </p:extLst>
          </p:nvPr>
        </p:nvGraphicFramePr>
        <p:xfrm>
          <a:off x="573578" y="1839079"/>
          <a:ext cx="7936737" cy="3610004"/>
        </p:xfrm>
        <a:graphic>
          <a:graphicData uri="http://schemas.openxmlformats.org/drawingml/2006/table">
            <a:tbl>
              <a:tblPr rtl="1"/>
              <a:tblGrid>
                <a:gridCol w="2980170">
                  <a:extLst>
                    <a:ext uri="{9D8B030D-6E8A-4147-A177-3AD203B41FA5}">
                      <a16:colId xmlns:a16="http://schemas.microsoft.com/office/drawing/2014/main" xmlns="" val="2628527262"/>
                    </a:ext>
                  </a:extLst>
                </a:gridCol>
                <a:gridCol w="1509122">
                  <a:extLst>
                    <a:ext uri="{9D8B030D-6E8A-4147-A177-3AD203B41FA5}">
                      <a16:colId xmlns:a16="http://schemas.microsoft.com/office/drawing/2014/main" xmlns="" val="2400329677"/>
                    </a:ext>
                  </a:extLst>
                </a:gridCol>
                <a:gridCol w="1509122">
                  <a:extLst>
                    <a:ext uri="{9D8B030D-6E8A-4147-A177-3AD203B41FA5}">
                      <a16:colId xmlns:a16="http://schemas.microsoft.com/office/drawing/2014/main" xmlns="" val="5158765"/>
                    </a:ext>
                  </a:extLst>
                </a:gridCol>
                <a:gridCol w="1938323">
                  <a:extLst>
                    <a:ext uri="{9D8B030D-6E8A-4147-A177-3AD203B41FA5}">
                      <a16:colId xmlns:a16="http://schemas.microsoft.com/office/drawing/2014/main" xmlns="" val="1760241796"/>
                    </a:ext>
                  </a:extLst>
                </a:gridCol>
              </a:tblGrid>
              <a:tr h="239602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ارقام به میلیارد افغانی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9898656"/>
                  </a:ext>
                </a:extLst>
              </a:tr>
              <a:tr h="239602"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ادار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ې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حقیقی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وپیر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6576735"/>
                  </a:ext>
                </a:extLst>
              </a:tr>
              <a:tr h="239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319366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گمرکات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35.04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25.60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-26.9%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8961240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وزارت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ونه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7.60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-41.8%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2744811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مستوفیت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ونه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7.50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5.87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-21.7%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5200064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ستر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مالیه ورکوونکي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8.89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0021131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م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نځني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مالیه ورکوونکي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6.43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-22.4%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2589726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کوچني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مالیه ورکوونکي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1.40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-17.9%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0290740"/>
                  </a:ext>
                </a:extLst>
              </a:tr>
              <a:tr h="239602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متفرقه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عواید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1494867"/>
                  </a:ext>
                </a:extLst>
              </a:tr>
              <a:tr h="239602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74.53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58.40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-21.6%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6511933"/>
                  </a:ext>
                </a:extLst>
              </a:tr>
              <a:tr h="239602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8837789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افغانستان له بانک څخه د پیسو لېږد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4452916"/>
                  </a:ext>
                </a:extLst>
              </a:tr>
              <a:tr h="239602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ټوله 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71.10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1846945"/>
                  </a:ext>
                </a:extLst>
              </a:tr>
              <a:tr h="232756">
                <a:tc>
                  <a:txBody>
                    <a:bodyPr/>
                    <a:lstStyle/>
                    <a:p>
                      <a:pPr algn="r" rtl="1" fontAlgn="b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سرچینه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: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سیستم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RMIS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551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70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8" y="391885"/>
            <a:ext cx="8386354" cy="1567544"/>
          </a:xfrm>
        </p:spPr>
        <p:txBody>
          <a:bodyPr/>
          <a:lstStyle/>
          <a:p>
            <a:pPr algn="r" rtl="1"/>
            <a:r>
              <a:rPr lang="en-US" sz="2000" b="1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+mn-cs"/>
              </a:rPr>
            </a:br>
            <a:r>
              <a:rPr lang="en-US" sz="2000" b="1" dirty="0">
                <a:latin typeface="Arial" panose="020B0604020202020204" pitchFamily="34" charset="0"/>
                <a:cs typeface="+mn-cs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+mn-cs"/>
              </a:rPr>
            </a:br>
            <a:r>
              <a:rPr lang="en-US" sz="2000" b="1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+mn-cs"/>
              </a:rPr>
            </a:br>
            <a:r>
              <a:rPr lang="en-US" sz="2000" b="1" dirty="0">
                <a:latin typeface="Arial" panose="020B0604020202020204" pitchFamily="34" charset="0"/>
                <a:cs typeface="+mn-cs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+mn-cs"/>
              </a:rPr>
            </a:br>
            <a:r>
              <a:rPr lang="en-US" sz="2000" b="1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+mn-cs"/>
              </a:rPr>
            </a:br>
            <a:r>
              <a:rPr lang="fa-IR" sz="2000" b="1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fa-IR" sz="2000" b="1" dirty="0" smtClean="0">
                <a:latin typeface="Arial" panose="020B0604020202020204" pitchFamily="34" charset="0"/>
                <a:cs typeface="+mn-cs"/>
              </a:rPr>
            </a:br>
            <a:r>
              <a:rPr lang="fa-IR" sz="2000" b="1" dirty="0">
                <a:latin typeface="Arial" panose="020B0604020202020204" pitchFamily="34" charset="0"/>
                <a:cs typeface="+mn-cs"/>
              </a:rPr>
              <a:t/>
            </a:r>
            <a:br>
              <a:rPr lang="fa-IR" sz="2000" b="1" dirty="0">
                <a:latin typeface="Arial" panose="020B0604020202020204" pitchFamily="34" charset="0"/>
                <a:cs typeface="+mn-cs"/>
              </a:rPr>
            </a:br>
            <a:r>
              <a:rPr lang="en-US" sz="2000" b="1" dirty="0">
                <a:latin typeface="Arial" panose="020B0604020202020204" pitchFamily="34" charset="0"/>
                <a:cs typeface="+mn-cs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+mn-cs"/>
              </a:rPr>
            </a:br>
            <a:r>
              <a:rPr lang="fa-IR" sz="2000" b="1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fa-IR" sz="2000" b="1" dirty="0" smtClean="0">
                <a:latin typeface="Arial" panose="020B0604020202020204" pitchFamily="34" charset="0"/>
                <a:cs typeface="+mn-cs"/>
              </a:rPr>
            </a:br>
            <a:r>
              <a:rPr lang="fa-IR" sz="2000" b="1" dirty="0">
                <a:latin typeface="Arial" panose="020B0604020202020204" pitchFamily="34" charset="0"/>
                <a:cs typeface="+mn-cs"/>
              </a:rPr>
              <a:t/>
            </a:r>
            <a:br>
              <a:rPr lang="fa-IR" sz="2000" b="1" dirty="0">
                <a:latin typeface="Arial" panose="020B0604020202020204" pitchFamily="34" charset="0"/>
                <a:cs typeface="+mn-cs"/>
              </a:rPr>
            </a:br>
            <a:r>
              <a:rPr lang="fa-IR" sz="20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fa-IR" sz="20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ps-AF" sz="2800" b="1" dirty="0">
                <a:latin typeface="Bahij Zar" panose="02040503050201020203" pitchFamily="18" charset="-78"/>
                <a:cs typeface="Bahij Zar" panose="02040503050201020203" pitchFamily="18" charset="-78"/>
              </a:rPr>
              <a:t>له ۱۳۹۹ مالي کال سره د حقیقي عوایدو پرتله</a:t>
            </a:r>
            <a:r>
              <a:rPr lang="en-US" sz="2000" b="1" dirty="0"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en-US" sz="2000" b="1" dirty="0"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en-US" sz="2000" b="1" dirty="0"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en-US" sz="2000" b="1" dirty="0"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ps-AF" sz="2000" dirty="0">
                <a:latin typeface="Bahij Zar" panose="02040503050201020203" pitchFamily="18" charset="-78"/>
                <a:cs typeface="Bahij Zar" panose="02040503050201020203" pitchFamily="18" charset="-78"/>
              </a:rPr>
              <a:t>د ۱۳۹۹ مالي کال له پیله تر دې دمه، د ورکړل شوي هدف په نسبت را ټول شوي عواید د پام وړ کموالی ښيي.</a:t>
            </a:r>
            <a:r>
              <a:rPr lang="en-US" sz="2000" dirty="0" smtClean="0">
                <a:latin typeface="Segoe UI" panose="020B0502040204020203" pitchFamily="34" charset="0"/>
                <a:cs typeface="+mn-cs"/>
              </a:rPr>
              <a:t/>
            </a:r>
            <a:br>
              <a:rPr lang="en-US" sz="2000" dirty="0" smtClean="0">
                <a:latin typeface="Segoe UI" panose="020B0502040204020203" pitchFamily="34" charset="0"/>
                <a:cs typeface="+mn-cs"/>
              </a:rPr>
            </a:br>
            <a:endParaRPr lang="en-US" sz="2000" dirty="0">
              <a:latin typeface="Segoe UI" panose="020B0502040204020203" pitchFamily="34" charset="0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8658827"/>
              </p:ext>
            </p:extLst>
          </p:nvPr>
        </p:nvGraphicFramePr>
        <p:xfrm>
          <a:off x="628651" y="1844764"/>
          <a:ext cx="7886698" cy="4021820"/>
        </p:xfrm>
        <a:graphic>
          <a:graphicData uri="http://schemas.openxmlformats.org/drawingml/2006/table">
            <a:tbl>
              <a:tblPr rtl="1"/>
              <a:tblGrid>
                <a:gridCol w="2031007">
                  <a:extLst>
                    <a:ext uri="{9D8B030D-6E8A-4147-A177-3AD203B41FA5}">
                      <a16:colId xmlns:a16="http://schemas.microsoft.com/office/drawing/2014/main" xmlns="" val="3421500313"/>
                    </a:ext>
                  </a:extLst>
                </a:gridCol>
                <a:gridCol w="1089199">
                  <a:extLst>
                    <a:ext uri="{9D8B030D-6E8A-4147-A177-3AD203B41FA5}">
                      <a16:colId xmlns:a16="http://schemas.microsoft.com/office/drawing/2014/main" xmlns="" val="3648914848"/>
                    </a:ext>
                  </a:extLst>
                </a:gridCol>
                <a:gridCol w="1191623">
                  <a:extLst>
                    <a:ext uri="{9D8B030D-6E8A-4147-A177-3AD203B41FA5}">
                      <a16:colId xmlns:a16="http://schemas.microsoft.com/office/drawing/2014/main" xmlns="" val="3400520803"/>
                    </a:ext>
                  </a:extLst>
                </a:gridCol>
                <a:gridCol w="1191623">
                  <a:extLst>
                    <a:ext uri="{9D8B030D-6E8A-4147-A177-3AD203B41FA5}">
                      <a16:colId xmlns:a16="http://schemas.microsoft.com/office/drawing/2014/main" xmlns="" val="2177927196"/>
                    </a:ext>
                  </a:extLst>
                </a:gridCol>
                <a:gridCol w="1191623">
                  <a:extLst>
                    <a:ext uri="{9D8B030D-6E8A-4147-A177-3AD203B41FA5}">
                      <a16:colId xmlns:a16="http://schemas.microsoft.com/office/drawing/2014/main" xmlns="" val="3222716683"/>
                    </a:ext>
                  </a:extLst>
                </a:gridCol>
                <a:gridCol w="1191623">
                  <a:extLst>
                    <a:ext uri="{9D8B030D-6E8A-4147-A177-3AD203B41FA5}">
                      <a16:colId xmlns:a16="http://schemas.microsoft.com/office/drawing/2014/main" xmlns="" val="2699581793"/>
                    </a:ext>
                  </a:extLst>
                </a:gridCol>
              </a:tblGrid>
              <a:tr h="262723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ارقام </a:t>
                      </a:r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میلیارد </a:t>
                      </a:r>
                      <a:r>
                        <a:rPr lang="fa-I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افغانی</a:t>
                      </a:r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</a:t>
                      </a:r>
                      <a:endParaRPr lang="fa-IR" sz="13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6125790"/>
                  </a:ext>
                </a:extLst>
              </a:tr>
              <a:tr h="262723"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ادار</a:t>
                      </a:r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ې</a:t>
                      </a:r>
                      <a:endParaRPr lang="fa-IR" sz="13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حقیقی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هدف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تفاوت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8294850"/>
                  </a:ext>
                </a:extLst>
              </a:tr>
              <a:tr h="262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کوید-19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کال له</a:t>
                      </a:r>
                      <a:r>
                        <a:rPr lang="ps-AF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سره هدف</a:t>
                      </a:r>
                      <a:endParaRPr lang="fa-IR" sz="13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کوید-19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کال له</a:t>
                      </a:r>
                      <a:r>
                        <a:rPr lang="ps-AF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سره هدف</a:t>
                      </a:r>
                      <a:endParaRPr lang="fa-IR" sz="13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9075581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گمرکات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25.60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30.55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39.38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-16.2%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6613955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وزارت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ونه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7.60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16.06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-39.0%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-52.7%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3556797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مستوفیت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ونه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5.87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5.82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7.51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-21.8%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9646348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ستر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مالیه ورکوونکي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8.89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14.95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-23.4%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-40.5%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2623542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م</a:t>
                      </a:r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نځني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مالیه ورکوونکي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5.45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7.02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-8.4%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-28.9%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4320812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کوچني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مالیه ورکوونکي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1.27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1.64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-9.4%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-29.8%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4288848"/>
                  </a:ext>
                </a:extLst>
              </a:tr>
              <a:tr h="262723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متفرقه</a:t>
                      </a:r>
                      <a:r>
                        <a:rPr lang="ps-AF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/>
                          <a:cs typeface="Bahij Zar" panose="02040503050201020203"/>
                        </a:rPr>
                        <a:t> عواید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/>
                        <a:cs typeface="Bahij Zar" panose="02040503050201020203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9335934"/>
                  </a:ext>
                </a:extLst>
              </a:tr>
              <a:tr h="262723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مجموع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58.40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67.15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86.56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-13.0%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6310498"/>
                  </a:ext>
                </a:extLst>
              </a:tr>
              <a:tr h="262723"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0165196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افغانستان له بانک څخه د پیسو لېږد</a:t>
                      </a:r>
                      <a:endParaRPr lang="fa-IR" sz="13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4663797"/>
                  </a:ext>
                </a:extLst>
              </a:tr>
              <a:tr h="262723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مجموع کلی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71.10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0550373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ps-AF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سرچینه</a:t>
                      </a:r>
                      <a:r>
                        <a:rPr lang="fa-I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: </a:t>
                      </a: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سیستم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RMIS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861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26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324921"/>
            <a:ext cx="8201840" cy="1325563"/>
          </a:xfrm>
        </p:spPr>
        <p:txBody>
          <a:bodyPr/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3607" y="390525"/>
            <a:ext cx="8201840" cy="31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17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34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51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6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914400" eaLnBrk="1" hangingPunct="1"/>
            <a:endParaRPr lang="fa-I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914400" eaLnBrk="1" hangingPunct="1"/>
            <a:endParaRPr lang="fa-I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914400" eaLnBrk="1" hangingPunct="1"/>
            <a:endParaRPr lang="fa-IR" sz="2800" b="1" dirty="0" smtClean="0">
              <a:latin typeface="Bahij Zar" panose="02040503050201020203" pitchFamily="18" charset="-78"/>
              <a:cs typeface="Bahij Zar" panose="02040503050201020203" pitchFamily="18" charset="-78"/>
            </a:endParaRPr>
          </a:p>
          <a:p>
            <a:pPr algn="r" defTabSz="914400" eaLnBrk="1" hangingPunct="1"/>
            <a:r>
              <a:rPr lang="ps-AF" sz="2800" b="1" dirty="0">
                <a:latin typeface="Bahij Zar" panose="02040503050201020203" pitchFamily="18" charset="-78"/>
                <a:cs typeface="Bahij Zar" panose="02040503050201020203" pitchFamily="18" charset="-78"/>
              </a:rPr>
              <a:t>د ۱۳۹۹ مالي کال د لومړیو څلورو میاشتو په اساس د عوایدو وړاندوېینه</a:t>
            </a:r>
            <a:r>
              <a:rPr lang="en-US" sz="28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/>
            </a:r>
            <a:br>
              <a:rPr lang="en-US" sz="28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</a:br>
            <a:r>
              <a:rPr lang="ps-AF" sz="1800" b="1" i="1" dirty="0" smtClean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د </a:t>
            </a:r>
            <a:r>
              <a:rPr lang="ps-AF" sz="1800" b="1" i="1" dirty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کویډ-۱۹ لپاره د مودې فرضیه:</a:t>
            </a:r>
          </a:p>
          <a:p>
            <a:pPr algn="r" defTabSz="914400" rtl="1" eaLnBrk="1" hangingPunct="1"/>
            <a:r>
              <a:rPr lang="ps-AF" sz="1800" b="1" i="1" dirty="0" smtClean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    </a:t>
            </a:r>
            <a:r>
              <a:rPr lang="ps-AF" sz="1800" b="1" i="1" dirty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-  د شته اپیډمي د پام وړ </a:t>
            </a:r>
            <a:r>
              <a:rPr lang="ps-AF" sz="1800" b="1" i="1" dirty="0" smtClean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کموالی                      </a:t>
            </a:r>
            <a:r>
              <a:rPr lang="ps-AF" sz="1800" b="1" i="1" dirty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د زمري میاشتې په </a:t>
            </a:r>
            <a:r>
              <a:rPr lang="ps-AF" sz="1800" b="1" i="1" dirty="0" smtClean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لومړیو </a:t>
            </a:r>
          </a:p>
          <a:p>
            <a:pPr algn="r" defTabSz="914400" rtl="1" eaLnBrk="1" hangingPunct="1"/>
            <a:r>
              <a:rPr lang="ps-AF" sz="1800" b="1" i="1" dirty="0" smtClean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    </a:t>
            </a:r>
            <a:r>
              <a:rPr lang="ps-AF" sz="1800" b="1" i="1" dirty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- فعالیتونه بیا ځلې ښه کېږي </a:t>
            </a:r>
            <a:r>
              <a:rPr lang="ps-AF" sz="1800" b="1" i="1" dirty="0" smtClean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                        د </a:t>
            </a:r>
            <a:r>
              <a:rPr lang="ps-AF" sz="1800" b="1" i="1" dirty="0">
                <a:solidFill>
                  <a:schemeClr val="accent2">
                    <a:lumMod val="7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وږې میاشتې په لومړیو</a:t>
            </a:r>
            <a:endParaRPr lang="ps-AF" sz="1800" b="1" i="1" dirty="0" smtClean="0">
              <a:solidFill>
                <a:schemeClr val="accent2">
                  <a:lumMod val="75000"/>
                </a:schemeClr>
              </a:solidFill>
              <a:latin typeface="Bahij Zar" panose="02040503050201020203" pitchFamily="18" charset="-78"/>
              <a:cs typeface="Bahij Zar" panose="02040503050201020203" pitchFamily="18" charset="-78"/>
            </a:endParaRPr>
          </a:p>
          <a:p>
            <a:pPr algn="r" defTabSz="914400" rtl="1" eaLnBrk="1" hangingPunct="1"/>
            <a:r>
              <a:rPr lang="ps-AF" sz="2000" dirty="0" smtClean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د </a:t>
            </a:r>
            <a:r>
              <a:rPr lang="ps-AF" sz="2000" dirty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کویډ -۱۹ په سناریو کې کورني عواید</a:t>
            </a:r>
            <a:r>
              <a:rPr lang="fa-IR" sz="2000" dirty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:  159.9</a:t>
            </a:r>
            <a:r>
              <a:rPr lang="fa-IR" sz="2000" dirty="0" smtClean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میلیارد </a:t>
            </a:r>
            <a:r>
              <a:rPr lang="fa-IR" sz="2000" dirty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افغان</a:t>
            </a:r>
            <a:r>
              <a:rPr lang="ps-AF" sz="2000" dirty="0" smtClean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ۍ</a:t>
            </a:r>
            <a:endParaRPr lang="fa-IR" sz="2000" dirty="0" smtClean="0">
              <a:solidFill>
                <a:srgbClr val="000000"/>
              </a:solidFill>
              <a:latin typeface="Bahij Zar" panose="02040503050201020203" pitchFamily="18" charset="-78"/>
              <a:cs typeface="Bahij Zar" panose="02040503050201020203" pitchFamily="18" charset="-78"/>
            </a:endParaRPr>
          </a:p>
          <a:p>
            <a:pPr algn="r" defTabSz="914400" rtl="1" eaLnBrk="1" hangingPunct="1"/>
            <a:r>
              <a:rPr lang="ps-AF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د ودې بهیر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 (</a:t>
            </a:r>
            <a:r>
              <a:rPr lang="ps-AF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د وږې له میاشتې وروسته له 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%5 </a:t>
            </a:r>
            <a:r>
              <a:rPr lang="ps-AF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وده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): 163.3 </a:t>
            </a: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میلیارد 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افغان</a:t>
            </a:r>
            <a:r>
              <a:rPr lang="ps-AF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ۍ</a:t>
            </a:r>
            <a:endParaRPr lang="fa-IR" sz="2000" dirty="0">
              <a:solidFill>
                <a:schemeClr val="tx1">
                  <a:lumMod val="95000"/>
                  <a:lumOff val="5000"/>
                </a:schemeClr>
              </a:solidFill>
              <a:latin typeface="Bahij Zar" panose="02040503050201020203" pitchFamily="18" charset="-78"/>
              <a:cs typeface="Bahij Zar" panose="02040503050201020203" pitchFamily="18" charset="-78"/>
            </a:endParaRPr>
          </a:p>
          <a:p>
            <a:pPr algn="r" defTabSz="914400" rtl="1" eaLnBrk="1" hangingPunct="1"/>
            <a:r>
              <a:rPr lang="ps-AF" sz="2000" dirty="0">
                <a:solidFill>
                  <a:srgbClr val="000000"/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د تېرو کلونو په اساس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: 140.8 </a:t>
            </a: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میلیارد 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افغان</a:t>
            </a:r>
            <a:r>
              <a:rPr lang="ps-AF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ahij Zar" panose="02040503050201020203" pitchFamily="18" charset="-78"/>
                <a:cs typeface="Bahij Zar" panose="02040503050201020203" pitchFamily="18" charset="-78"/>
              </a:rPr>
              <a:t>ۍ</a:t>
            </a:r>
            <a:endParaRPr lang="fa-IR" sz="2000" dirty="0">
              <a:solidFill>
                <a:schemeClr val="tx1">
                  <a:lumMod val="95000"/>
                  <a:lumOff val="5000"/>
                </a:schemeClr>
              </a:solidFill>
              <a:latin typeface="Bahij Zar" panose="02040503050201020203" pitchFamily="18" charset="-78"/>
              <a:cs typeface="Bahij Zar" panose="02040503050201020203" pitchFamily="18" charset="-78"/>
            </a:endParaRPr>
          </a:p>
          <a:p>
            <a:pPr algn="r" defTabSz="914400" rtl="1" eaLnBrk="1" hangingPunct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09452" y="5877022"/>
            <a:ext cx="8105996" cy="84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17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34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51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6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defTabSz="914400" rtl="1" eaLnBrk="1" hangingPunct="1"/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نو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ټ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: 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د کویډ –۱۹ سناریو ته په پام سره،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 162.3 میلیارد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ه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 افغان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ۍ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 هدف تعیین 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شوی وو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، اما 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اوسني وضعیت ته په کتو سره 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 2.6 میلیارد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ه</a:t>
            </a:r>
            <a:r>
              <a:rPr lang="fa-IR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 افغان</a:t>
            </a:r>
            <a:r>
              <a:rPr lang="ps-AF" sz="1600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ۍ په ورکړل شوي هدف کې کموالی ښکاري.</a:t>
            </a:r>
            <a:endParaRPr lang="en-US" sz="1600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287528"/>
              </p:ext>
            </p:extLst>
          </p:nvPr>
        </p:nvGraphicFramePr>
        <p:xfrm>
          <a:off x="509452" y="3645484"/>
          <a:ext cx="8005899" cy="2311868"/>
        </p:xfrm>
        <a:graphic>
          <a:graphicData uri="http://schemas.openxmlformats.org/drawingml/2006/table">
            <a:tbl>
              <a:tblPr rtl="1"/>
              <a:tblGrid>
                <a:gridCol w="2198656">
                  <a:extLst>
                    <a:ext uri="{9D8B030D-6E8A-4147-A177-3AD203B41FA5}">
                      <a16:colId xmlns:a16="http://schemas.microsoft.com/office/drawing/2014/main" xmlns="" val="4108714980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1455985076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2568728880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4073784643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3915363026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3635116216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3982274768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3558022463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858344878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2422775267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2659508852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3918269481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1705788448"/>
                    </a:ext>
                  </a:extLst>
                </a:gridCol>
                <a:gridCol w="446711">
                  <a:extLst>
                    <a:ext uri="{9D8B030D-6E8A-4147-A177-3AD203B41FA5}">
                      <a16:colId xmlns:a16="http://schemas.microsoft.com/office/drawing/2014/main" xmlns="" val="1595163886"/>
                    </a:ext>
                  </a:extLst>
                </a:gridCol>
              </a:tblGrid>
              <a:tr h="17287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0703391"/>
                  </a:ext>
                </a:extLst>
              </a:tr>
              <a:tr h="288123"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ارقام  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میلیارد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افغانی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حقیقی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ps-AF" sz="1200" b="1" i="0" u="none" strike="noStrike" dirty="0" smtClean="0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وړاندوېینه</a:t>
                      </a:r>
                      <a:endParaRPr lang="fa-IR" sz="1200" b="1" i="0" u="none" strike="noStrike" dirty="0">
                        <a:solidFill>
                          <a:srgbClr val="5B9BD5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6562385"/>
                  </a:ext>
                </a:extLst>
              </a:tr>
              <a:tr h="2881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جدی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دلو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حوت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حمل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ثور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جوزا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سرطان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اسد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سنبله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میزان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عقرب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قوس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788056"/>
                  </a:ext>
                </a:extLst>
              </a:tr>
              <a:tr h="279891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</a:t>
                      </a:r>
                      <a:r>
                        <a:rPr lang="fa-I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کوید-19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سناریو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159.9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960475"/>
                  </a:ext>
                </a:extLst>
              </a:tr>
              <a:tr h="279891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ودې بهیر</a:t>
                      </a:r>
                      <a:r>
                        <a:rPr lang="fa-IR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(</a:t>
                      </a:r>
                      <a:r>
                        <a:rPr lang="ps-AF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وږې له میاشتې وروسته له </a:t>
                      </a:r>
                      <a:r>
                        <a:rPr lang="fa-IR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%5 </a:t>
                      </a:r>
                      <a:r>
                        <a:rPr lang="ps-AF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وده</a:t>
                      </a:r>
                      <a:r>
                        <a:rPr lang="fa-IR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)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19.5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954266"/>
                  </a:ext>
                </a:extLst>
              </a:tr>
              <a:tr h="288123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dirty="0" smtClean="0">
                          <a:solidFill>
                            <a:srgbClr val="000000"/>
                          </a:solidFill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تېرو کلونو بهیر په اساس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879932"/>
                  </a:ext>
                </a:extLst>
              </a:tr>
              <a:tr h="288123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۱۳۹۸ مالي کال حقیقي عواید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19.7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36.7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207.0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06131"/>
                  </a:ext>
                </a:extLst>
              </a:tr>
              <a:tr h="279891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سرچینه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: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سیستم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AFMIS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15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44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64408"/>
            <a:ext cx="7886701" cy="729745"/>
          </a:xfrm>
        </p:spPr>
        <p:txBody>
          <a:bodyPr/>
          <a:lstStyle/>
          <a:p>
            <a:pPr algn="r"/>
            <a:r>
              <a:rPr lang="ps-AF" sz="2800" b="1" dirty="0">
                <a:latin typeface="Bahij Zar" panose="02040503050201020203" pitchFamily="18" charset="-78"/>
                <a:cs typeface="Bahij Zar" panose="02040503050201020203" pitchFamily="18" charset="-78"/>
              </a:rPr>
              <a:t>د </a:t>
            </a:r>
            <a:r>
              <a:rPr lang="ps-AF" sz="28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۱۳۹۹ </a:t>
            </a:r>
            <a:r>
              <a:rPr lang="ps-AF" sz="2800" b="1" dirty="0">
                <a:latin typeface="Bahij Zar" panose="02040503050201020203" pitchFamily="18" charset="-78"/>
                <a:cs typeface="Bahij Zar" panose="02040503050201020203" pitchFamily="18" charset="-78"/>
              </a:rPr>
              <a:t>مالي کال په وروستیو ۲۰ ورځو کې ورځني را ټول شوي عواید </a:t>
            </a:r>
            <a:endParaRPr lang="en-US" sz="2800" b="1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1021359"/>
              </p:ext>
            </p:extLst>
          </p:nvPr>
        </p:nvGraphicFramePr>
        <p:xfrm>
          <a:off x="305365" y="994153"/>
          <a:ext cx="8209987" cy="5536684"/>
        </p:xfrm>
        <a:graphic>
          <a:graphicData uri="http://schemas.openxmlformats.org/drawingml/2006/table">
            <a:tbl>
              <a:tblPr rtl="1"/>
              <a:tblGrid>
                <a:gridCol w="2279944">
                  <a:extLst>
                    <a:ext uri="{9D8B030D-6E8A-4147-A177-3AD203B41FA5}">
                      <a16:colId xmlns:a16="http://schemas.microsoft.com/office/drawing/2014/main" xmlns="" val="1109924814"/>
                    </a:ext>
                  </a:extLst>
                </a:gridCol>
                <a:gridCol w="909785">
                  <a:extLst>
                    <a:ext uri="{9D8B030D-6E8A-4147-A177-3AD203B41FA5}">
                      <a16:colId xmlns:a16="http://schemas.microsoft.com/office/drawing/2014/main" xmlns="" val="3788135493"/>
                    </a:ext>
                  </a:extLst>
                </a:gridCol>
                <a:gridCol w="909785">
                  <a:extLst>
                    <a:ext uri="{9D8B030D-6E8A-4147-A177-3AD203B41FA5}">
                      <a16:colId xmlns:a16="http://schemas.microsoft.com/office/drawing/2014/main" xmlns="" val="719296074"/>
                    </a:ext>
                  </a:extLst>
                </a:gridCol>
                <a:gridCol w="909785">
                  <a:extLst>
                    <a:ext uri="{9D8B030D-6E8A-4147-A177-3AD203B41FA5}">
                      <a16:colId xmlns:a16="http://schemas.microsoft.com/office/drawing/2014/main" xmlns="" val="865348338"/>
                    </a:ext>
                  </a:extLst>
                </a:gridCol>
                <a:gridCol w="909785">
                  <a:extLst>
                    <a:ext uri="{9D8B030D-6E8A-4147-A177-3AD203B41FA5}">
                      <a16:colId xmlns:a16="http://schemas.microsoft.com/office/drawing/2014/main" xmlns="" val="2255165235"/>
                    </a:ext>
                  </a:extLst>
                </a:gridCol>
                <a:gridCol w="909785">
                  <a:extLst>
                    <a:ext uri="{9D8B030D-6E8A-4147-A177-3AD203B41FA5}">
                      <a16:colId xmlns:a16="http://schemas.microsoft.com/office/drawing/2014/main" xmlns="" val="2281848999"/>
                    </a:ext>
                  </a:extLst>
                </a:gridCol>
                <a:gridCol w="909785">
                  <a:extLst>
                    <a:ext uri="{9D8B030D-6E8A-4147-A177-3AD203B41FA5}">
                      <a16:colId xmlns:a16="http://schemas.microsoft.com/office/drawing/2014/main" xmlns="" val="390831920"/>
                    </a:ext>
                  </a:extLst>
                </a:gridCol>
                <a:gridCol w="471333">
                  <a:extLst>
                    <a:ext uri="{9D8B030D-6E8A-4147-A177-3AD203B41FA5}">
                      <a16:colId xmlns:a16="http://schemas.microsoft.com/office/drawing/2014/main" xmlns="" val="1617605370"/>
                    </a:ext>
                  </a:extLst>
                </a:gridCol>
              </a:tblGrid>
              <a:tr h="167420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ارقام به میلیون افغانی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2826149"/>
                  </a:ext>
                </a:extLst>
              </a:tr>
              <a:tr h="167420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اوسط 20 روز اخیر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174.82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207.03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381.85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9804109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977532"/>
                  </a:ext>
                </a:extLst>
              </a:tr>
              <a:tr h="1674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780659"/>
                  </a:ext>
                </a:extLst>
              </a:tr>
              <a:tr h="167420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ps-AF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نېټه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گمرکات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عواید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0681405"/>
                  </a:ext>
                </a:extLst>
              </a:tr>
              <a:tr h="133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عواید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s-AF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ورځني عواید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عواید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عواید روزانه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عواید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s-AF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ورځني عواید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0169399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چهار شنبه , 17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22,262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28,871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51,133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2649437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پنجشنبه 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, 18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22,262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29,226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51,488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4264839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شنبه , 20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22,581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29,190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51,771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298759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یکشنبه , 21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22,887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29,132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52,019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1735069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دوشنبه , 22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22,887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29,363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52,250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5418181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سه شنبه , 23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23,046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29,666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52,712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1033510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چهار شنبه , 24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23,208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29,754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52,962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8111497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پنجشنبه 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, 25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23,345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29,932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53,277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4870131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شنبه , 27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23,617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29,952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53,569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2130671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یکشنبه , 28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23,778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30,073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53,851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4128591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دو شنبه , 29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23,778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30,857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54,635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6399734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سه شنبه , 30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24,225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30,410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54,635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3026317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چهار شنبه , 31 ثور,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24,425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30,583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55,008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6776602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پنجشنبه 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, 1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24,425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31,729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56,154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970850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شنبه , 3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24,875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31,629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56,504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4028861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چهار شنبه , 7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25,052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31,814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56,866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4282733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پنجشنبه 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, 8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25,097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31,910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57,007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725781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شنبه , 10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25,213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32,123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57,336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311787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یکشنبه , 11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25,378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32,489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57,867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544341"/>
                  </a:ext>
                </a:extLst>
              </a:tr>
              <a:tr h="167420"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دوشنبه , 12 جوزا, 1399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25,603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32,793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58,396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5166316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6568716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ps-AF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کویډ-۱۹</a:t>
                      </a:r>
                      <a:r>
                        <a:rPr lang="ps-AF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په سناریوکې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988367"/>
                  </a:ext>
                </a:extLst>
              </a:tr>
              <a:tr h="172204">
                <a:tc>
                  <a:txBody>
                    <a:bodyPr/>
                    <a:lstStyle/>
                    <a:p>
                      <a:pPr algn="r" rtl="0" fontAlgn="ctr"/>
                      <a:r>
                        <a:rPr lang="ps-AF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موخې</a:t>
                      </a:r>
                      <a:r>
                        <a:rPr lang="ps-AF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ته د رسېدو لپاره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گمرکات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عواید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1644997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0" fontAlgn="ctr"/>
                      <a:r>
                        <a:rPr lang="ps-AF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په دویمه ربعه</a:t>
                      </a:r>
                      <a:r>
                        <a:rPr lang="ps-AF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کې د اړتیا وړ ورځني عواید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205.73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247.63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453.35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236017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په درېیمه ربعه</a:t>
                      </a:r>
                      <a:r>
                        <a:rPr lang="ps-AF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کې د اړتیا وړ ورځني عواید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236.06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284.14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520.21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3515008"/>
                  </a:ext>
                </a:extLst>
              </a:tr>
              <a:tr h="167420"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په څلورمه ربعه</a:t>
                      </a:r>
                      <a:r>
                        <a:rPr lang="ps-AF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کې د اړتیا وړ ورځني عواید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314.75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378.86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693.61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050212"/>
                  </a:ext>
                </a:extLst>
              </a:tr>
              <a:tr h="1626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0689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39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1" cy="706025"/>
          </a:xfrm>
        </p:spPr>
        <p:txBody>
          <a:bodyPr/>
          <a:lstStyle/>
          <a:p>
            <a:pPr algn="r"/>
            <a:r>
              <a:rPr lang="ps-AF" sz="24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د ګمرکونو را ټولونه</a:t>
            </a:r>
            <a:endParaRPr lang="en-US" sz="2400" b="1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8818031"/>
              </p:ext>
            </p:extLst>
          </p:nvPr>
        </p:nvGraphicFramePr>
        <p:xfrm>
          <a:off x="628651" y="1058482"/>
          <a:ext cx="7763138" cy="5298877"/>
        </p:xfrm>
        <a:graphic>
          <a:graphicData uri="http://schemas.openxmlformats.org/drawingml/2006/table">
            <a:tbl>
              <a:tblPr rtl="1"/>
              <a:tblGrid>
                <a:gridCol w="58426">
                  <a:extLst>
                    <a:ext uri="{9D8B030D-6E8A-4147-A177-3AD203B41FA5}">
                      <a16:colId xmlns:a16="http://schemas.microsoft.com/office/drawing/2014/main" xmlns="" val="3951695888"/>
                    </a:ext>
                  </a:extLst>
                </a:gridCol>
                <a:gridCol w="1640503">
                  <a:extLst>
                    <a:ext uri="{9D8B030D-6E8A-4147-A177-3AD203B41FA5}">
                      <a16:colId xmlns:a16="http://schemas.microsoft.com/office/drawing/2014/main" xmlns="" val="3715673931"/>
                    </a:ext>
                  </a:extLst>
                </a:gridCol>
                <a:gridCol w="1402913">
                  <a:extLst>
                    <a:ext uri="{9D8B030D-6E8A-4147-A177-3AD203B41FA5}">
                      <a16:colId xmlns:a16="http://schemas.microsoft.com/office/drawing/2014/main" xmlns="" val="989443396"/>
                    </a:ext>
                  </a:extLst>
                </a:gridCol>
                <a:gridCol w="1165324">
                  <a:extLst>
                    <a:ext uri="{9D8B030D-6E8A-4147-A177-3AD203B41FA5}">
                      <a16:colId xmlns:a16="http://schemas.microsoft.com/office/drawing/2014/main" xmlns="" val="511869862"/>
                    </a:ext>
                  </a:extLst>
                </a:gridCol>
                <a:gridCol w="1165324">
                  <a:extLst>
                    <a:ext uri="{9D8B030D-6E8A-4147-A177-3AD203B41FA5}">
                      <a16:colId xmlns:a16="http://schemas.microsoft.com/office/drawing/2014/main" xmlns="" val="2990327669"/>
                    </a:ext>
                  </a:extLst>
                </a:gridCol>
                <a:gridCol w="1165324">
                  <a:extLst>
                    <a:ext uri="{9D8B030D-6E8A-4147-A177-3AD203B41FA5}">
                      <a16:colId xmlns:a16="http://schemas.microsoft.com/office/drawing/2014/main" xmlns="" val="3679310122"/>
                    </a:ext>
                  </a:extLst>
                </a:gridCol>
                <a:gridCol w="1165324">
                  <a:extLst>
                    <a:ext uri="{9D8B030D-6E8A-4147-A177-3AD203B41FA5}">
                      <a16:colId xmlns:a16="http://schemas.microsoft.com/office/drawing/2014/main" xmlns="" val="647012480"/>
                    </a:ext>
                  </a:extLst>
                </a:gridCol>
              </a:tblGrid>
              <a:tr h="329743"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ارقام </a:t>
                      </a:r>
                      <a:r>
                        <a:rPr lang="ps-AF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میلیون </a:t>
                      </a:r>
                      <a:r>
                        <a:rPr lang="fa-I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</a:t>
                      </a:r>
                      <a:r>
                        <a:rPr lang="ps-AF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ۍ</a:t>
                      </a:r>
                      <a:endParaRPr lang="fa-IR" sz="1400" b="1" i="0" u="none" strike="noStrike" dirty="0">
                        <a:solidFill>
                          <a:srgbClr val="FF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933616"/>
                  </a:ext>
                </a:extLst>
              </a:tr>
              <a:tr h="39069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ګمرکونه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کویډ-۱۹کلي هدف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ترې دمه هدف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راټول شوي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توپیر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% 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توپیر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3011988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بلخ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9,660.42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3,996.11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5,549.06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1,552.95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38.9%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8410101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هرات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16,862.99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6,975.50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5,267.67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(1,707.83)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-24.5%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7349383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ننگرهار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16,304.53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6,744.49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4,794.89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(1,949.61)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-28.9%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1532626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کندهار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10,624.28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4,394.82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3,042.92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(1,351.90)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-30.8%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843402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نمیروز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6,928.54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2,866.04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2,319.41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(546.64)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-19.1%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0180949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فاریاب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4,123.94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1,705.90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1,526.88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(179.02)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-10.5%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4226801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فراه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3,064.94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1,267.84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1,420.91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153.07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12.1%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3138249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هوایي ډګر ګمرک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1,894.23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783.56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581.14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(202.43)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-25.8%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7708329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کندز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892.13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369.03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333.54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(35.49)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-9.6%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6966065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پکتیا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878.39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363.35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232.07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(131.28)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-36.1%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0860148"/>
                  </a:ext>
                </a:extLst>
              </a:tr>
              <a:tr h="2619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کابل ګمرک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712.00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294.52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230.85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(63.67)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-21.6%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858511"/>
                  </a:ext>
                </a:extLst>
              </a:tr>
              <a:tr h="2619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خوست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982.06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406.24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206.92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(199.32)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-49.1%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1943059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پکتیکا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862.89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356.94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82.91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(274.03)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-76.8%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5439706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پارسل پسټ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ګمرک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28.46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11.77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11.75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(0.02)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-0.2%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4147813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تخار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18.02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7.5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1.19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(6.26)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-84.0%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195807"/>
                  </a:ext>
                </a:extLst>
              </a:tr>
              <a:tr h="2522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بد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خ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شان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  4.37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1.81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0.97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(0.84)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-46.5%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517038"/>
                  </a:ext>
                </a:extLst>
              </a:tr>
              <a:tr h="2619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کنړونه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  3.09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1.28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0.00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(1.27)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-99.8%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9950974"/>
                  </a:ext>
                </a:extLst>
              </a:tr>
              <a:tr h="26190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8040" marR="8040" marT="8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73,845.28 </a:t>
                      </a:r>
                    </a:p>
                  </a:txBody>
                  <a:tcPr marL="8040" marR="8040" marT="80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30,546.65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25,603.06 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(4,943.59)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-16.2%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75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925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1" cy="706025"/>
          </a:xfrm>
        </p:spPr>
        <p:txBody>
          <a:bodyPr/>
          <a:lstStyle/>
          <a:p>
            <a:pPr algn="r"/>
            <a:r>
              <a:rPr lang="ps-AF" sz="24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د وزارتونو راټولونه</a:t>
            </a:r>
            <a:endParaRPr lang="en-US" sz="2400" b="1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594547"/>
              </p:ext>
            </p:extLst>
          </p:nvPr>
        </p:nvGraphicFramePr>
        <p:xfrm>
          <a:off x="643314" y="1102767"/>
          <a:ext cx="7872038" cy="6010849"/>
        </p:xfrm>
        <a:graphic>
          <a:graphicData uri="http://schemas.openxmlformats.org/drawingml/2006/table">
            <a:tbl>
              <a:tblPr rtl="1"/>
              <a:tblGrid>
                <a:gridCol w="49760">
                  <a:extLst>
                    <a:ext uri="{9D8B030D-6E8A-4147-A177-3AD203B41FA5}">
                      <a16:colId xmlns:a16="http://schemas.microsoft.com/office/drawing/2014/main" xmlns="" val="2779545903"/>
                    </a:ext>
                  </a:extLst>
                </a:gridCol>
                <a:gridCol w="2488002">
                  <a:extLst>
                    <a:ext uri="{9D8B030D-6E8A-4147-A177-3AD203B41FA5}">
                      <a16:colId xmlns:a16="http://schemas.microsoft.com/office/drawing/2014/main" xmlns="" val="2833108336"/>
                    </a:ext>
                  </a:extLst>
                </a:gridCol>
                <a:gridCol w="1234048">
                  <a:extLst>
                    <a:ext uri="{9D8B030D-6E8A-4147-A177-3AD203B41FA5}">
                      <a16:colId xmlns:a16="http://schemas.microsoft.com/office/drawing/2014/main" xmlns="" val="2507183217"/>
                    </a:ext>
                  </a:extLst>
                </a:gridCol>
                <a:gridCol w="1025057">
                  <a:extLst>
                    <a:ext uri="{9D8B030D-6E8A-4147-A177-3AD203B41FA5}">
                      <a16:colId xmlns:a16="http://schemas.microsoft.com/office/drawing/2014/main" xmlns="" val="2071271036"/>
                    </a:ext>
                  </a:extLst>
                </a:gridCol>
                <a:gridCol w="1025057">
                  <a:extLst>
                    <a:ext uri="{9D8B030D-6E8A-4147-A177-3AD203B41FA5}">
                      <a16:colId xmlns:a16="http://schemas.microsoft.com/office/drawing/2014/main" xmlns="" val="2418493502"/>
                    </a:ext>
                  </a:extLst>
                </a:gridCol>
                <a:gridCol w="1025057">
                  <a:extLst>
                    <a:ext uri="{9D8B030D-6E8A-4147-A177-3AD203B41FA5}">
                      <a16:colId xmlns:a16="http://schemas.microsoft.com/office/drawing/2014/main" xmlns="" val="271380061"/>
                    </a:ext>
                  </a:extLst>
                </a:gridCol>
                <a:gridCol w="1025057">
                  <a:extLst>
                    <a:ext uri="{9D8B030D-6E8A-4147-A177-3AD203B41FA5}">
                      <a16:colId xmlns:a16="http://schemas.microsoft.com/office/drawing/2014/main" xmlns="" val="1556569646"/>
                    </a:ext>
                  </a:extLst>
                </a:gridCol>
              </a:tblGrid>
              <a:tr h="318709"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ارقام </a:t>
                      </a:r>
                      <a:r>
                        <a:rPr lang="ps-AF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میلیون </a:t>
                      </a:r>
                      <a:r>
                        <a:rPr lang="fa-I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</a:t>
                      </a:r>
                      <a:r>
                        <a:rPr lang="ps-AF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ۍ</a:t>
                      </a:r>
                      <a:endParaRPr lang="fa-IR" sz="1400" b="1" i="0" u="none" strike="noStrike" dirty="0">
                        <a:solidFill>
                          <a:srgbClr val="FF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08531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وزارت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ونه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کویډ۱۹ کلي هدف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تر دې دمه 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هدف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راټول شوي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وپیر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% </a:t>
                      </a:r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توپیر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19517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ملکي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هوایي چلند خپلواکه اداره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7,950.23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3,288.67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2,230.88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(1,057.79)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931581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کورنیو چارو وزارت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4,454.16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1,842.50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1,346.89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(495.61)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035266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معلوماتي ټکنالوژۍ او مخابراتو وزارت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5,433.29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2,247.52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1,217.10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(1,030.43)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-45.8%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532387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افغانستان اوسپنې پټلۍ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خپلواکه اداره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2,476.25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1,024.32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1,190.64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166.33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8080086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نور وزارتونه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3,376.07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1,396.54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481.57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(914.97)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-65.5%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3676112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کرنې اوبولګونې او مالدارۍ وزارت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67.70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28.00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410.95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382.94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1367.4%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5227776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بهرنیو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چارو وزارت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3,910.21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1,617.49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406.28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(1,211.21)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-74.9%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9368111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ښار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جوړو چارو وزارت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447.86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185.26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99.52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(85.74)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-46.3%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858439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ستره محکمه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452.92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187.36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74.53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(112.82)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-60.2%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078517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صنعت او سوداګرۍ</a:t>
                      </a:r>
                      <a:r>
                        <a:rPr lang="ps-AF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وزارت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205.24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84.90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70.78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(14.12)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-16.6%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8105384"/>
                  </a:ext>
                </a:extLst>
              </a:tr>
              <a:tr h="34225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مالیه وزارت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1,339.31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554.02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69.54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(484.48)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-87.4%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1188799"/>
                  </a:ext>
                </a:extLst>
              </a:tr>
              <a:tr h="34225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30,113.24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12,456.57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7,598.67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(4,857.90)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034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59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99591"/>
            <a:ext cx="7886701" cy="706025"/>
          </a:xfrm>
        </p:spPr>
        <p:txBody>
          <a:bodyPr/>
          <a:lstStyle/>
          <a:p>
            <a:pPr algn="r"/>
            <a:r>
              <a:rPr lang="ps-AF" sz="24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د مستوفیتونو را ټولونه</a:t>
            </a:r>
            <a:endParaRPr lang="en-US" sz="2400" b="1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3694549"/>
              </p:ext>
            </p:extLst>
          </p:nvPr>
        </p:nvGraphicFramePr>
        <p:xfrm>
          <a:off x="435379" y="704208"/>
          <a:ext cx="8079971" cy="6051600"/>
        </p:xfrm>
        <a:graphic>
          <a:graphicData uri="http://schemas.openxmlformats.org/drawingml/2006/table">
            <a:tbl>
              <a:tblPr rtl="1"/>
              <a:tblGrid>
                <a:gridCol w="96146">
                  <a:extLst>
                    <a:ext uri="{9D8B030D-6E8A-4147-A177-3AD203B41FA5}">
                      <a16:colId xmlns:a16="http://schemas.microsoft.com/office/drawing/2014/main" xmlns="" val="1703560019"/>
                    </a:ext>
                  </a:extLst>
                </a:gridCol>
                <a:gridCol w="1212733">
                  <a:extLst>
                    <a:ext uri="{9D8B030D-6E8A-4147-A177-3AD203B41FA5}">
                      <a16:colId xmlns:a16="http://schemas.microsoft.com/office/drawing/2014/main" xmlns="" val="386050022"/>
                    </a:ext>
                  </a:extLst>
                </a:gridCol>
                <a:gridCol w="1566448">
                  <a:extLst>
                    <a:ext uri="{9D8B030D-6E8A-4147-A177-3AD203B41FA5}">
                      <a16:colId xmlns:a16="http://schemas.microsoft.com/office/drawing/2014/main" xmlns="" val="2067866989"/>
                    </a:ext>
                  </a:extLst>
                </a:gridCol>
                <a:gridCol w="1301161">
                  <a:extLst>
                    <a:ext uri="{9D8B030D-6E8A-4147-A177-3AD203B41FA5}">
                      <a16:colId xmlns:a16="http://schemas.microsoft.com/office/drawing/2014/main" xmlns="" val="3055298087"/>
                    </a:ext>
                  </a:extLst>
                </a:gridCol>
                <a:gridCol w="1301161">
                  <a:extLst>
                    <a:ext uri="{9D8B030D-6E8A-4147-A177-3AD203B41FA5}">
                      <a16:colId xmlns:a16="http://schemas.microsoft.com/office/drawing/2014/main" xmlns="" val="2142311478"/>
                    </a:ext>
                  </a:extLst>
                </a:gridCol>
                <a:gridCol w="1301161">
                  <a:extLst>
                    <a:ext uri="{9D8B030D-6E8A-4147-A177-3AD203B41FA5}">
                      <a16:colId xmlns:a16="http://schemas.microsoft.com/office/drawing/2014/main" xmlns="" val="1532624546"/>
                    </a:ext>
                  </a:extLst>
                </a:gridCol>
                <a:gridCol w="1301161">
                  <a:extLst>
                    <a:ext uri="{9D8B030D-6E8A-4147-A177-3AD203B41FA5}">
                      <a16:colId xmlns:a16="http://schemas.microsoft.com/office/drawing/2014/main" xmlns="" val="409257244"/>
                    </a:ext>
                  </a:extLst>
                </a:gridCol>
              </a:tblGrid>
              <a:tr h="126137"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ارقام </a:t>
                      </a:r>
                      <a:r>
                        <a:rPr lang="ps-AF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میلیون </a:t>
                      </a:r>
                      <a:r>
                        <a:rPr lang="fa-I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</a:t>
                      </a:r>
                      <a:r>
                        <a:rPr lang="ps-AF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ۍ</a:t>
                      </a:r>
                      <a:endParaRPr lang="fa-IR" sz="1050" b="1" i="0" u="none" strike="noStrike" dirty="0">
                        <a:solidFill>
                          <a:srgbClr val="FF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1522830"/>
                  </a:ext>
                </a:extLst>
              </a:tr>
              <a:tr h="29214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مستوفیت ها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کویډ-۱۹ کلي هدف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تر دې دمه هدف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راټول</a:t>
                      </a:r>
                      <a:r>
                        <a:rPr lang="ps-AF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شوي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توپیر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% </a:t>
                      </a:r>
                      <a:r>
                        <a:rPr lang="ps-AF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توپیر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6477455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هرات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2,860.23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1,183.16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1,163.61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(19.55)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-1.7%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1325057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بلخ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1,705.37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705.44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807.45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102.02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14.5%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2392299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ننگرهار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1,713.43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708.77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737.00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28.23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4.0%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7576874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کندهار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988.34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408.83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424.18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15.34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3.8%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5752508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فاریاب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326.92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135.23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232.37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97.13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71.8%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73008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کندز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427.92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177.01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215.80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38.79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21.9%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8281650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هلمند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496.36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205.32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195.69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(9.64)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-4.7%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003800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پکتیا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448.00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185.32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174.82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(10.50)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-5.7%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0446830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نیمروز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380.36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157.34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159.40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2.07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1.3%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4503474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غزنی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384.45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159.03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155.41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(3.62)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-2.3%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7316431"/>
                  </a:ext>
                </a:extLst>
              </a:tr>
              <a:tr h="1609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خوست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423.98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175.38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152.65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(22.73)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-13.0%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4091300"/>
                  </a:ext>
                </a:extLst>
              </a:tr>
              <a:tr h="1609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پروان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382.96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158.41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131.89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(26.52)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-16.7%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8572660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فراه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269.31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111.40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131.38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19.98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17.9%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1254384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تخار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355.63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147.11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130.59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(16.52)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-11.2%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2132441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بغلان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310.22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128.33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121.26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(7.07)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-5.5%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8526943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جوزجان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293.07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121.23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109.31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(11.93)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-9.8%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8315072"/>
                  </a:ext>
                </a:extLst>
              </a:tr>
              <a:tr h="1609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بدخشان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256.50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106.10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98.67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(7.43)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-7.0%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6239311"/>
                  </a:ext>
                </a:extLst>
              </a:tr>
              <a:tr h="1609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سمنگان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176.10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72.85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68.59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(4.26)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-5.8%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2962287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بامیان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159.68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66.05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67.64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1.59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2.4%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4208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لغمان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166.53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68.88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65.81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(3.08)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-4.5%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2397300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</a:t>
                      </a:r>
                      <a:r>
                        <a:rPr lang="ps-AF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نړونه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180.16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74.52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60.42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(14.11)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-18.9%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464456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لوگر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112.40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46.50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54.68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8.18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17.6%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0154296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سرپل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168.24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69.59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53.82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(15.77)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-22.7%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3401924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وردک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182.31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75.41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52.66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(22.75)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-30.2%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6819826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بادغیس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124.22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51.38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47.31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(4.07)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-7.9%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5315772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کاپیسا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138.06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57.11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46.11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(11.00)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-19.3%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5086473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پکتیکا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123.80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51.21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45.85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(5.36)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-10.5%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9712842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زابل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110.01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45.51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36.29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(9.21)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-20.2%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3571550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غور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109.00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45.09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34.97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(10.12)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-22.4%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5439034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دایکندی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114.50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47.36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31.14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(16.22)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-34.2%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2455101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پنچشیر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82.58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34.16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28.05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(6.12)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-17.9%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2423928"/>
                  </a:ext>
                </a:extLst>
              </a:tr>
              <a:tr h="15501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ارزگان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62.21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25.73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22.91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(2.82)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-11.0%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9309377"/>
                  </a:ext>
                </a:extLst>
              </a:tr>
              <a:tr h="1609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نورستان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     41.69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17.24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14.38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(2.86)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-16.6%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2057849"/>
                  </a:ext>
                </a:extLst>
              </a:tr>
              <a:tr h="1609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4536" marR="4536" marT="4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14,074.51 </a:t>
                      </a:r>
                    </a:p>
                  </a:txBody>
                  <a:tcPr marL="4536" marR="4536" marT="45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5,822.03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5,872.10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 50.07 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0.9%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114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83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346" y="328316"/>
            <a:ext cx="7669538" cy="849717"/>
          </a:xfrm>
        </p:spPr>
        <p:txBody>
          <a:bodyPr/>
          <a:lstStyle/>
          <a:p>
            <a:pPr algn="r"/>
            <a:r>
              <a:rPr lang="ps-AF" sz="2800" b="1" dirty="0" smtClean="0">
                <a:latin typeface="Bahij Zar" panose="02040503050201020203" pitchFamily="18" charset="-78"/>
                <a:cs typeface="Bahij Zar" panose="02040503050201020203" pitchFamily="18" charset="-78"/>
              </a:rPr>
              <a:t>د یوځلي عوایدو لیست</a:t>
            </a:r>
            <a:endParaRPr lang="en-US" sz="2800" b="1" dirty="0">
              <a:latin typeface="Bahij Zar" panose="02040503050201020203" pitchFamily="18" charset="-78"/>
              <a:cs typeface="Bahij Zar" panose="02040503050201020203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9513205"/>
              </p:ext>
            </p:extLst>
          </p:nvPr>
        </p:nvGraphicFramePr>
        <p:xfrm>
          <a:off x="565266" y="1049373"/>
          <a:ext cx="7909611" cy="5290074"/>
        </p:xfrm>
        <a:graphic>
          <a:graphicData uri="http://schemas.openxmlformats.org/drawingml/2006/table">
            <a:tbl>
              <a:tblPr rtl="1"/>
              <a:tblGrid>
                <a:gridCol w="393107">
                  <a:extLst>
                    <a:ext uri="{9D8B030D-6E8A-4147-A177-3AD203B41FA5}">
                      <a16:colId xmlns:a16="http://schemas.microsoft.com/office/drawing/2014/main" xmlns="" val="2532273990"/>
                    </a:ext>
                  </a:extLst>
                </a:gridCol>
                <a:gridCol w="53440">
                  <a:extLst>
                    <a:ext uri="{9D8B030D-6E8A-4147-A177-3AD203B41FA5}">
                      <a16:colId xmlns:a16="http://schemas.microsoft.com/office/drawing/2014/main" xmlns="" val="1668512975"/>
                    </a:ext>
                  </a:extLst>
                </a:gridCol>
                <a:gridCol w="2197822">
                  <a:extLst>
                    <a:ext uri="{9D8B030D-6E8A-4147-A177-3AD203B41FA5}">
                      <a16:colId xmlns:a16="http://schemas.microsoft.com/office/drawing/2014/main" xmlns="" val="2774267691"/>
                    </a:ext>
                  </a:extLst>
                </a:gridCol>
                <a:gridCol w="1024459">
                  <a:extLst>
                    <a:ext uri="{9D8B030D-6E8A-4147-A177-3AD203B41FA5}">
                      <a16:colId xmlns:a16="http://schemas.microsoft.com/office/drawing/2014/main" xmlns="" val="1426048738"/>
                    </a:ext>
                  </a:extLst>
                </a:gridCol>
                <a:gridCol w="1024459">
                  <a:extLst>
                    <a:ext uri="{9D8B030D-6E8A-4147-A177-3AD203B41FA5}">
                      <a16:colId xmlns:a16="http://schemas.microsoft.com/office/drawing/2014/main" xmlns="" val="439470720"/>
                    </a:ext>
                  </a:extLst>
                </a:gridCol>
                <a:gridCol w="1608162">
                  <a:extLst>
                    <a:ext uri="{9D8B030D-6E8A-4147-A177-3AD203B41FA5}">
                      <a16:colId xmlns:a16="http://schemas.microsoft.com/office/drawing/2014/main" xmlns="" val="4081807091"/>
                    </a:ext>
                  </a:extLst>
                </a:gridCol>
                <a:gridCol w="1608162">
                  <a:extLst>
                    <a:ext uri="{9D8B030D-6E8A-4147-A177-3AD203B41FA5}">
                      <a16:colId xmlns:a16="http://schemas.microsoft.com/office/drawing/2014/main" xmlns="" val="394252134"/>
                    </a:ext>
                  </a:extLst>
                </a:gridCol>
              </a:tblGrid>
              <a:tr h="247755">
                <a:tc gridSpan="3"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ارقام </a:t>
                      </a:r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پ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ه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میلیون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</a:t>
                      </a:r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ۍ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807231"/>
                  </a:ext>
                </a:extLst>
              </a:tr>
              <a:tr h="247755">
                <a:tc gridSpan="3">
                  <a:txBody>
                    <a:bodyPr/>
                    <a:lstStyle/>
                    <a:p>
                      <a:pPr algn="r" rtl="1" fontAlgn="ctr"/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یوځلي عواید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2918686"/>
                  </a:ext>
                </a:extLst>
              </a:tr>
              <a:tr h="24775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شماره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سرچینې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مبلغ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ترلاسه شوي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حساسیت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مسؤل</a:t>
                      </a:r>
                      <a:r>
                        <a:rPr lang="ps-AF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شخص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9196715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G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فریکوینسیو پلورلو فیس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7,700.0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عوایدو او ګمرکونو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معینیت 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642013"/>
                  </a:ext>
                </a:extLst>
              </a:tr>
              <a:tr h="2111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کرنې وزارت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382.5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382.5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عوایدو لوی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ریاست /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بهیج صاحب 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و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خلیق صاحب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424264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اوسپنې پټلۍ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252.0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252.0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8369503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4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ملکي هوایي چلند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اداره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?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6886559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 تیلیکام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4937750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ښار جوړولو وزارت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(املاک، عراضی)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?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3118343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7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روشن مخابراتي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شرکت 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2,300.0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وزارت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رهبري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5985768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کام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ایر هوایي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شرکت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512.6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0621019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9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اترا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اداره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2,000.0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مالي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معینیت 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1196362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10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نوی کابل بانک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612.0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8697409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11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شمال ډبرو سکاره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2,000.0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       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اداري معینیت او د تصدیو لوی ریاست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/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شهرانی صاحب 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0277180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12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عامه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ساتنه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500.0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وزیر یا معین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7650576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13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افغان گاز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861.0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961482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14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صکوکو مطبعه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?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0490603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15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کور جوړونه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149821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16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غمه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جات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34.0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1266589"/>
                  </a:ext>
                </a:extLst>
              </a:tr>
              <a:tr h="240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17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یوې کلۍ موټرونو ر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اجستریشن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3,500.0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معین</a:t>
                      </a:r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په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ګمرکونو لوی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ریاست /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صالح زاده صاحب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904382"/>
                  </a:ext>
                </a:extLst>
              </a:tr>
              <a:tr h="247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18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ضبط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شوي موټرونه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200.0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ps-AF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د رئیس په</a:t>
                      </a:r>
                      <a:r>
                        <a:rPr lang="ps-AF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کچه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ahij Zar" panose="02040503050201020203" pitchFamily="18" charset="-78"/>
                        <a:cs typeface="Bahij Zar" panose="02040503050201020203" pitchFamily="18" charset="-78"/>
                      </a:endParaRPr>
                    </a:p>
                  </a:txBody>
                  <a:tcPr marL="6368" marR="6368" marT="6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3403743"/>
                  </a:ext>
                </a:extLst>
              </a:tr>
              <a:tr h="247755">
                <a:tc gridSpan="3"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  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 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مجموع </a:t>
                      </a:r>
                    </a:p>
                  </a:txBody>
                  <a:tcPr marL="6368" marR="6368" marT="6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21,754.1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634.5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ij Zar" panose="02040503050201020203" pitchFamily="18" charset="-78"/>
                          <a:cs typeface="Bahij Zar" panose="02040503050201020203" pitchFamily="18" charset="-78"/>
                        </a:rPr>
                        <a:t> </a:t>
                      </a:r>
                    </a:p>
                  </a:txBody>
                  <a:tcPr marL="6368" marR="6368" marT="63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519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16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59055</TotalTime>
  <Words>2137</Words>
  <Application>Microsoft Office PowerPoint</Application>
  <PresentationFormat>On-screen Show (4:3)</PresentationFormat>
  <Paragraphs>1110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مالي راپور  12 غبرګولې، 1399</vt:lpstr>
      <vt:lpstr>                    له ۱۳۹۸ سره د ۱۳۹۹ مالي کال عوایدو پرتله  د ۱۳۹۹ مالي کال له پیله د ملي عوایدو را ټولېدنه د تېر ۱۳۹۸کال له همدې مودې سره په پرتله کموالی ښيي. </vt:lpstr>
      <vt:lpstr>           له ۱۳۹۹ مالي کال سره د حقیقي عوایدو پرتله  د ۱۳۹۹ مالي کال له پیله تر دې دمه، د ورکړل شوي هدف په نسبت را ټول شوي عواید د پام وړ کموالی ښيي. </vt:lpstr>
      <vt:lpstr>    </vt:lpstr>
      <vt:lpstr>د ۱۳۹۹ مالي کال په وروستیو ۲۰ ورځو کې ورځني را ټول شوي عواید </vt:lpstr>
      <vt:lpstr>د ګمرکونو را ټولونه</vt:lpstr>
      <vt:lpstr>د وزارتونو راټولونه</vt:lpstr>
      <vt:lpstr>د مستوفیتونو را ټولونه</vt:lpstr>
      <vt:lpstr>د یوځلي عوایدو لیست</vt:lpstr>
      <vt:lpstr>د بودیجې د لګښتونو لنډیز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Performance and Forecast 1395/1396</dc:title>
  <dc:creator>Admin</dc:creator>
  <cp:lastModifiedBy>Windows User</cp:lastModifiedBy>
  <cp:revision>1081</cp:revision>
  <cp:lastPrinted>2020-06-02T08:00:21Z</cp:lastPrinted>
  <dcterms:created xsi:type="dcterms:W3CDTF">2016-11-01T04:19:48Z</dcterms:created>
  <dcterms:modified xsi:type="dcterms:W3CDTF">2020-07-02T07:27:49Z</dcterms:modified>
</cp:coreProperties>
</file>