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4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7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3643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6476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861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9486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0187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2191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237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5119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353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670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87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3E00E-1112-4317-8793-ABC260B9109A}" type="datetimeFigureOut">
              <a:rPr lang="en-US" smtClean="0"/>
              <a:pPr/>
              <a:t>9/21/2020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A0917-B186-40F9-98BB-A988D563E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1888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5271" y="3709852"/>
            <a:ext cx="9481456" cy="2547257"/>
          </a:xfrm>
        </p:spPr>
        <p:txBody>
          <a:bodyPr>
            <a:normAutofit fontScale="62500" lnSpcReduction="20000"/>
          </a:bodyPr>
          <a:lstStyle/>
          <a:p>
            <a:r>
              <a:rPr lang="ps-AF" sz="5100" b="1" dirty="0">
                <a:latin typeface="Bahij Zar" panose="02040503050201020203" pitchFamily="18" charset="-78"/>
                <a:cs typeface="Bahij Zar" panose="02040503050201020203" pitchFamily="18" charset="-78"/>
              </a:rPr>
              <a:t>ریاست عمومي پالیسی مالی و اقتصاد بزرګ</a:t>
            </a:r>
          </a:p>
          <a:p>
            <a:endParaRPr lang="ps-AF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r>
              <a:rPr lang="ps-AF" sz="5100" b="1" dirty="0">
                <a:latin typeface="Bahij Zar" panose="02040503050201020203" pitchFamily="18" charset="-78"/>
                <a:cs typeface="Bahij Zar" panose="02040503050201020203" pitchFamily="18" charset="-78"/>
              </a:rPr>
              <a:t>راپور مالی</a:t>
            </a:r>
            <a:r>
              <a:rPr lang="ps-AF" sz="3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en-US" sz="38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endParaRPr lang="ps-AF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r>
              <a:rPr lang="ps-AF" sz="42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۱۲، سنبله، ۱۳۹۹</a:t>
            </a:r>
            <a:endParaRPr lang="en-US" sz="42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endParaRPr lang="en-US" dirty="0"/>
          </a:p>
          <a:p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6691" y="448132"/>
            <a:ext cx="9618617" cy="279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814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7003324" y="358730"/>
            <a:ext cx="4557304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اجراآت </a:t>
            </a:r>
            <a:r>
              <a:rPr kumimoji="0" lang="ps-AF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مستوفیت ها در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جمع آوری عواید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Bahij Zar" panose="02040503050201020203" pitchFamily="18" charset="-78"/>
              <a:ea typeface="+mj-ea"/>
              <a:cs typeface="Bahij Zar" panose="02040503050201020203" pitchFamily="18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995852" y="1918575"/>
            <a:ext cx="5140960" cy="311872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9.31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8.38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-0.93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12.09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61" y="973092"/>
            <a:ext cx="7638243" cy="533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122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0" y="99591"/>
            <a:ext cx="4557304" cy="6449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عواید توسط</a:t>
            </a:r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مستوفیت ها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26256486"/>
              </p:ext>
            </p:extLst>
          </p:nvPr>
        </p:nvGraphicFramePr>
        <p:xfrm>
          <a:off x="764772" y="573887"/>
          <a:ext cx="10650532" cy="6199157"/>
        </p:xfrm>
        <a:graphic>
          <a:graphicData uri="http://schemas.openxmlformats.org/drawingml/2006/table">
            <a:tbl>
              <a:tblPr rtl="1"/>
              <a:tblGrid>
                <a:gridCol w="61446">
                  <a:extLst>
                    <a:ext uri="{9D8B030D-6E8A-4147-A177-3AD203B41FA5}">
                      <a16:colId xmlns:a16="http://schemas.microsoft.com/office/drawing/2014/main" xmlns="" val="2748240318"/>
                    </a:ext>
                  </a:extLst>
                </a:gridCol>
                <a:gridCol w="2196088">
                  <a:extLst>
                    <a:ext uri="{9D8B030D-6E8A-4147-A177-3AD203B41FA5}">
                      <a16:colId xmlns:a16="http://schemas.microsoft.com/office/drawing/2014/main" xmlns="" val="455580292"/>
                    </a:ext>
                  </a:extLst>
                </a:gridCol>
                <a:gridCol w="1730774">
                  <a:extLst>
                    <a:ext uri="{9D8B030D-6E8A-4147-A177-3AD203B41FA5}">
                      <a16:colId xmlns:a16="http://schemas.microsoft.com/office/drawing/2014/main" xmlns="" val="3348707609"/>
                    </a:ext>
                  </a:extLst>
                </a:gridCol>
                <a:gridCol w="1665556">
                  <a:extLst>
                    <a:ext uri="{9D8B030D-6E8A-4147-A177-3AD203B41FA5}">
                      <a16:colId xmlns:a16="http://schemas.microsoft.com/office/drawing/2014/main" xmlns="" val="1880227354"/>
                    </a:ext>
                  </a:extLst>
                </a:gridCol>
                <a:gridCol w="1665556">
                  <a:extLst>
                    <a:ext uri="{9D8B030D-6E8A-4147-A177-3AD203B41FA5}">
                      <a16:colId xmlns:a16="http://schemas.microsoft.com/office/drawing/2014/main" xmlns="" val="4101043866"/>
                    </a:ext>
                  </a:extLst>
                </a:gridCol>
                <a:gridCol w="1665556">
                  <a:extLst>
                    <a:ext uri="{9D8B030D-6E8A-4147-A177-3AD203B41FA5}">
                      <a16:colId xmlns:a16="http://schemas.microsoft.com/office/drawing/2014/main" xmlns="" val="3227454679"/>
                    </a:ext>
                  </a:extLst>
                </a:gridCol>
                <a:gridCol w="1665556">
                  <a:extLst>
                    <a:ext uri="{9D8B030D-6E8A-4147-A177-3AD203B41FA5}">
                      <a16:colId xmlns:a16="http://schemas.microsoft.com/office/drawing/2014/main" xmlns="" val="3159462535"/>
                    </a:ext>
                  </a:extLst>
                </a:gridCol>
              </a:tblGrid>
              <a:tr h="213719">
                <a:tc gridSpan="7">
                  <a:txBody>
                    <a:bodyPr/>
                    <a:lstStyle/>
                    <a:p>
                      <a:pPr algn="r" rtl="1" fontAlgn="ctr"/>
                      <a:r>
                        <a:rPr lang="fa-I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</a:t>
                      </a:r>
                      <a:endParaRPr lang="fa-IR" sz="1200" b="1" i="0" u="none" strike="noStrike" dirty="0">
                        <a:solidFill>
                          <a:schemeClr val="tx1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2708144"/>
                  </a:ext>
                </a:extLst>
              </a:tr>
              <a:tr h="212347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مستوفیت ها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4380167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هرات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2,860.2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1,891.2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1,731.0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(160.2)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-8.5%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71011867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بلخ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1,705.4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1,127.6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1,097.4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(30.2)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-2.7%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4231483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ننگرهار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1,713.4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1,132.9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925.2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(207.7)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-18.3%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7080558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کندهار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988.3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653.5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598.7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(54.7)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-8.4%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46316429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پکتیا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448.0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296.2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355.1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58.9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19.9%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97621878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کندز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427.9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282.9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337.4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54.4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19.2%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3326369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هلمند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496.4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328.2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295.3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(32.9)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-10.0%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303305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فاریاب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326.9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216.2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289.8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73.6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34.1%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88433920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غزنی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384.4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253.2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228.4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(24.8)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-9.8%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40056727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پروان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383.0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254.2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223.6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(30.6)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-12.1%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5436400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خوست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424.0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280.3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213.7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(66.7)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-23.8%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7676797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نیمروز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380.4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251.5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209.1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(42.3)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-16.8%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2166535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تخار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355.6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235.1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185.0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(50.2)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-21.3%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13324756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فراه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269.3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178.1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177.0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(1.0)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-0.6%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116415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بغلان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310.2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205.1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169.7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(35.4)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-17.2%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9690541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جوزجان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293.1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193.8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158.1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(35.6)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-18.4%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5524242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بدشان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256.5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169.6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148.0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(21.6)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-12.7%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64772172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سمنگان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176.1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116.4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91.5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(25.0)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-21.4%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7305210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بامیان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159.7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105.6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90.1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(15.5)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-14.6%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10652974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وردک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182.3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120.5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81.6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(39.0)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-32.3%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7374232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کنرهار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180.2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110.1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80.0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(30.1)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-27.4%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19315718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لغمان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166.5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119.1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80.0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(39.2)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-32.9%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382074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کاپیسا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138.1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91.3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74.4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(16.9)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-18.5%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5980691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سرپل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168.2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111.2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74.1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(37.1)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-33.3%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5272649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بادغیس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124.2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82.1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67.8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(14.4)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-17.5%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2965080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لوگر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112.4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74.3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66.6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(7.8)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-10.4%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7688818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پکتیکا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123.8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81.9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65.0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(16.9)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-20.6%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0399207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زابل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110.0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72.7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60.8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(12.0)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-16.5%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856906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غور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109.0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72.1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54.8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(17.3)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-23.9%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0975471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دایکندی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114.5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75.7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46.8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(28.9)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-38.2%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0076685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پنچشیر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82.6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54.6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42.8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(11.9)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-21.7%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6595682"/>
                  </a:ext>
                </a:extLst>
              </a:tr>
              <a:tr h="1615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ارزگان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62.2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41.1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35.5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(5.6)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-13.7%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4806733"/>
                  </a:ext>
                </a:extLst>
              </a:tr>
              <a:tr h="240553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نورستان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41.7 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27.6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22.4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(5.2)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-18.9%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7970291"/>
                  </a:ext>
                </a:extLst>
              </a:tr>
              <a:tr h="239469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236" marR="5236" marT="5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14,074.5</a:t>
                      </a:r>
                    </a:p>
                  </a:txBody>
                  <a:tcPr marL="5236" marR="5236" marT="52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9,305.9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8,376.5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(929.4)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-10.0%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219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713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88924" y="360183"/>
            <a:ext cx="5941967" cy="627062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/>
            </a:pPr>
            <a:r>
              <a:rPr lang="fa-IR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اجراآت جمع آوری عواید توسط مالیه دهنده گان بزرگ</a:t>
            </a:r>
            <a:r>
              <a:rPr 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: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393578" y="1428395"/>
            <a:ext cx="4275998" cy="382200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18.53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12.72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-5.81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16.94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" y="892773"/>
            <a:ext cx="7667897" cy="511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649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5878284" y="177303"/>
            <a:ext cx="5785213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اجراآت جمع آوری عواید توسط مالیه دهنده گان متوسط: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ahij Zar" panose="02040503050201020203" pitchFamily="18" charset="-78"/>
              <a:ea typeface="+mj-ea"/>
              <a:cs typeface="Bahij Zar" panose="02040503050201020203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341325" y="1202234"/>
            <a:ext cx="4289061" cy="382200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8.70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8.04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-0.66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10.34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92" y="1202234"/>
            <a:ext cx="7335387" cy="493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838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88479" y="273641"/>
            <a:ext cx="6046470" cy="6159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defRPr/>
            </a:pPr>
            <a:r>
              <a:rPr lang="fa-I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اجراآت جمع آوری عواید توسط مالیه دهنده گان کوچک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341325" y="1202234"/>
            <a:ext cx="4289061" cy="382200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2.03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1.72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-0.31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2.29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07" y="889591"/>
            <a:ext cx="8002559" cy="540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504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929992" y="201217"/>
            <a:ext cx="7669538" cy="61940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2800" b="1" smtClean="0">
                <a:latin typeface="Bahij Zar" panose="02040503050201020203" pitchFamily="18" charset="-78"/>
                <a:cs typeface="Bahij Zar" panose="02040503050201020203" pitchFamily="18" charset="-78"/>
              </a:rPr>
              <a:t>لیست عواید یکبارگی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506185"/>
              </p:ext>
            </p:extLst>
          </p:nvPr>
        </p:nvGraphicFramePr>
        <p:xfrm>
          <a:off x="627016" y="820620"/>
          <a:ext cx="10972514" cy="5723872"/>
        </p:xfrm>
        <a:graphic>
          <a:graphicData uri="http://schemas.openxmlformats.org/drawingml/2006/table">
            <a:tbl>
              <a:tblPr rtl="1"/>
              <a:tblGrid>
                <a:gridCol w="622370">
                  <a:extLst>
                    <a:ext uri="{9D8B030D-6E8A-4147-A177-3AD203B41FA5}">
                      <a16:colId xmlns:a16="http://schemas.microsoft.com/office/drawing/2014/main" xmlns="" val="4093448405"/>
                    </a:ext>
                  </a:extLst>
                </a:gridCol>
                <a:gridCol w="68072">
                  <a:extLst>
                    <a:ext uri="{9D8B030D-6E8A-4147-A177-3AD203B41FA5}">
                      <a16:colId xmlns:a16="http://schemas.microsoft.com/office/drawing/2014/main" xmlns="" val="1351384107"/>
                    </a:ext>
                  </a:extLst>
                </a:gridCol>
                <a:gridCol w="2243125">
                  <a:extLst>
                    <a:ext uri="{9D8B030D-6E8A-4147-A177-3AD203B41FA5}">
                      <a16:colId xmlns:a16="http://schemas.microsoft.com/office/drawing/2014/main" xmlns="" val="2314848747"/>
                    </a:ext>
                  </a:extLst>
                </a:gridCol>
                <a:gridCol w="868725">
                  <a:extLst>
                    <a:ext uri="{9D8B030D-6E8A-4147-A177-3AD203B41FA5}">
                      <a16:colId xmlns:a16="http://schemas.microsoft.com/office/drawing/2014/main" xmlns="" val="1134505785"/>
                    </a:ext>
                  </a:extLst>
                </a:gridCol>
                <a:gridCol w="868725">
                  <a:extLst>
                    <a:ext uri="{9D8B030D-6E8A-4147-A177-3AD203B41FA5}">
                      <a16:colId xmlns:a16="http://schemas.microsoft.com/office/drawing/2014/main" xmlns="" val="2737117130"/>
                    </a:ext>
                  </a:extLst>
                </a:gridCol>
                <a:gridCol w="868725">
                  <a:extLst>
                    <a:ext uri="{9D8B030D-6E8A-4147-A177-3AD203B41FA5}">
                      <a16:colId xmlns:a16="http://schemas.microsoft.com/office/drawing/2014/main" xmlns="" val="813591529"/>
                    </a:ext>
                  </a:extLst>
                </a:gridCol>
                <a:gridCol w="1478128">
                  <a:extLst>
                    <a:ext uri="{9D8B030D-6E8A-4147-A177-3AD203B41FA5}">
                      <a16:colId xmlns:a16="http://schemas.microsoft.com/office/drawing/2014/main" xmlns="" val="2132044492"/>
                    </a:ext>
                  </a:extLst>
                </a:gridCol>
                <a:gridCol w="3954644">
                  <a:extLst>
                    <a:ext uri="{9D8B030D-6E8A-4147-A177-3AD203B41FA5}">
                      <a16:colId xmlns:a16="http://schemas.microsoft.com/office/drawing/2014/main" xmlns="" val="3344309324"/>
                    </a:ext>
                  </a:extLst>
                </a:gridCol>
              </a:tblGrid>
              <a:tr h="4026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شماره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منابع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مبلغ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ps-AF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 دالر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دریافت شده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احتمال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مسؤل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پیشرفت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1037526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فیس فروش فریکوینسی های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4-G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7,700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کم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معینیت عواید و گمرکات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انتقال نیافته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26747896"/>
                  </a:ext>
                </a:extLst>
              </a:tr>
              <a:tr h="282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زراعت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382.5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382.5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عواید/ بهیج صاحب و خلیق صاحب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زراعت انتقال 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6682310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خط آهن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252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252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خط آهن دارای عواید یکبارگی نبوده و این عواید نورمال آن اداره می باشد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2763383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تیلیکام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3,000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بالا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تلیکام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3716260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شرکت مخابراتی روشن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2,300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رهبری وزارت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روشن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56345282"/>
                  </a:ext>
                </a:extLst>
              </a:tr>
              <a:tr h="565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شرکت هوایی کام ایر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512.6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کام ایر  از هوانوردی ملکی مقروض می باشد که از آن جمله مبلغ 84000 دالر امریکایی به  حساب اداره هوانوردی در دافغانستان بانک انتقال 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6596311"/>
                  </a:ext>
                </a:extLst>
              </a:tr>
              <a:tr h="282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اترا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بالا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معینیت مالی 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اترا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04277983"/>
                  </a:ext>
                </a:extLst>
              </a:tr>
              <a:tr h="282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نوی کابل بانک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612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بالا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نوی کابل بانک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53821290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زغال سنگ شمال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معینت اداری و </a:t>
                      </a:r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تصدیها/    شهرانی صاحب 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در ذغال سنگ شمال عواید یکبارگی در سال مالی 1399 قابل تصور نیست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98883697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محافظت عامه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500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محافظت عامه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0352502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گاز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861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افغان گاز انتقال ننموده است.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8251631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خانه سازی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600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خانه سازی انتقال ننموده است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08866989"/>
                  </a:ext>
                </a:extLst>
              </a:tr>
              <a:tr h="282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داغمه </a:t>
                      </a:r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جات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34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متوسط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برای ریاست عواید غیر مالیاتی در مورد کدام گزارشی مواصلت نورزیده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62333848"/>
                  </a:ext>
                </a:extLst>
              </a:tr>
              <a:tr h="337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راجستریشن موترهای یک کلید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3,500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بالا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گمرکات/ صالح زاده صاحب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مربوط ریاست عمومی گمرکات می باشد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46590896"/>
                  </a:ext>
                </a:extLst>
              </a:tr>
              <a:tr h="2938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موتورهای ضبطی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200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بالا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72104779"/>
                  </a:ext>
                </a:extLst>
              </a:tr>
              <a:tr h="293811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مجموع </a:t>
                      </a:r>
                    </a:p>
                  </a:txBody>
                  <a:tcPr marL="6992" marR="6992" marT="699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24,454.1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634.5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992" marR="6992" marT="69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6419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569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4393" y="1110343"/>
            <a:ext cx="10789920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457200" algn="r" rtl="1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تدویر جلسات دوامدار میان رهبری وزارت مالیه و رؤسای گمرکات  و ایجاد قوه کاری جهت نظارت دوامدار از قوانین و اجراآت گمرکا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ت.</a:t>
            </a: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حمایت رهبری وزارت مالیه 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از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تطبیق قوانین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ګمرکی بشمول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ضبط اجناس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و مقابله 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با فساد اداری</a:t>
            </a:r>
            <a:r>
              <a:rPr lang="ps-AF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در ګمرکات. </a:t>
            </a: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تسریع در روند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عواید</a:t>
            </a:r>
            <a:r>
              <a:rPr lang="en-US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کوتاه مدت</a:t>
            </a:r>
            <a:r>
              <a:rPr lang="ps-AF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بشمول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راجستریشن موترهای یک کلید</a:t>
            </a:r>
            <a:r>
              <a:rPr lang="ps-AF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و 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لیلام موترهای ضبط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ی.</a:t>
            </a: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همکاری </a:t>
            </a:r>
            <a:r>
              <a:rPr lang="fa-IR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رهبری وزارت مالیه در انتقال به موقع عواید یکباره گی (</a:t>
            </a:r>
            <a:r>
              <a:rPr lang="en-US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One-Offs</a:t>
            </a:r>
            <a:r>
              <a:rPr lang="fa-IR" sz="2800" dirty="0">
                <a:latin typeface="Bahij Zar" panose="02040503050201020203" pitchFamily="18" charset="-78"/>
                <a:cs typeface="Bahij Zar" panose="02040503050201020203" pitchFamily="18" charset="-78"/>
              </a:rPr>
              <a:t>) از ادارات 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دولت</a:t>
            </a: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ی.</a:t>
            </a:r>
            <a:r>
              <a:rPr lang="fa-IR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ps-AF" sz="2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تفتیش بموقع دوسیه ها در مستوفیت ها و ریاست عمومی عواید در مرکز.</a:t>
            </a: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جلب همکاری وزارت امور داخله و نیاز همکاری والی ها در عرصه جمع آوری عواید. </a:t>
            </a:r>
          </a:p>
          <a:p>
            <a:pPr marL="34290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s-AF" sz="2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ارتقاء ظرفیت کارمندان در ادارت عایداتی و استخدام کارمندان مورد نیاز.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737612" y="225220"/>
            <a:ext cx="7886701" cy="88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ps-AF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پشنهادات برای بهبود اجراآت </a:t>
            </a: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</a:t>
            </a:r>
            <a:r>
              <a:rPr lang="ps-AF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کشور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0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9559005"/>
              </p:ext>
            </p:extLst>
          </p:nvPr>
        </p:nvGraphicFramePr>
        <p:xfrm>
          <a:off x="1136470" y="1224345"/>
          <a:ext cx="9796130" cy="4849886"/>
        </p:xfrm>
        <a:graphic>
          <a:graphicData uri="http://schemas.openxmlformats.org/drawingml/2006/table">
            <a:tbl>
              <a:tblPr rtl="1"/>
              <a:tblGrid>
                <a:gridCol w="4276991">
                  <a:extLst>
                    <a:ext uri="{9D8B030D-6E8A-4147-A177-3AD203B41FA5}">
                      <a16:colId xmlns:a16="http://schemas.microsoft.com/office/drawing/2014/main" xmlns="" val="1205725001"/>
                    </a:ext>
                  </a:extLst>
                </a:gridCol>
                <a:gridCol w="2129397">
                  <a:extLst>
                    <a:ext uri="{9D8B030D-6E8A-4147-A177-3AD203B41FA5}">
                      <a16:colId xmlns:a16="http://schemas.microsoft.com/office/drawing/2014/main" xmlns="" val="939640301"/>
                    </a:ext>
                  </a:extLst>
                </a:gridCol>
                <a:gridCol w="1656196">
                  <a:extLst>
                    <a:ext uri="{9D8B030D-6E8A-4147-A177-3AD203B41FA5}">
                      <a16:colId xmlns:a16="http://schemas.microsoft.com/office/drawing/2014/main" xmlns="" val="3472359078"/>
                    </a:ext>
                  </a:extLst>
                </a:gridCol>
                <a:gridCol w="1733546">
                  <a:extLst>
                    <a:ext uri="{9D8B030D-6E8A-4147-A177-3AD203B41FA5}">
                      <a16:colId xmlns:a16="http://schemas.microsoft.com/office/drawing/2014/main" xmlns="" val="884694631"/>
                    </a:ext>
                  </a:extLst>
                </a:gridCol>
              </a:tblGrid>
              <a:tr h="493448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b"/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ملیون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8068877"/>
                  </a:ext>
                </a:extLst>
              </a:tr>
              <a:tr h="49344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  <a:p>
                      <a:pPr algn="r" rtl="0" fontAlgn="ctr"/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نوع مصارفات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</a:t>
                      </a:r>
                      <a:r>
                        <a:rPr lang="fa-I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  <a:r>
                        <a:rPr lang="ps-AF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بظور سالانه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646193"/>
                  </a:ext>
                </a:extLst>
              </a:tr>
              <a:tr h="493448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(1398-1399)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9826093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70,443.1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73,325.2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2,882.0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8662646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انکشافی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47.2%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45.3%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9612946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164,800.3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169,726.2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4,926.0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1531201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عملیاتی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54.5%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56.6%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3924988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مصارف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235,243.4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243,051.4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7,808.0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6100987"/>
                  </a:ext>
                </a:extLst>
              </a:tr>
              <a:tr h="4934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فیصدی اجرای بودجه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52.1%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52.6%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0.5%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5190344"/>
                  </a:ext>
                </a:extLst>
              </a:tr>
              <a:tr h="479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AFMIS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5096599"/>
                  </a:ext>
                </a:extLst>
              </a:tr>
            </a:tbl>
          </a:graphicData>
        </a:graphic>
      </p:graphicFrame>
      <p:sp>
        <p:nvSpPr>
          <p:cNvPr id="3" name="Title 9"/>
          <p:cNvSpPr txBox="1">
            <a:spLocks/>
          </p:cNvSpPr>
          <p:nvPr/>
        </p:nvSpPr>
        <p:spPr bwMode="auto">
          <a:xfrm>
            <a:off x="3345725" y="325942"/>
            <a:ext cx="7886701" cy="89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fa-IR" altLang="en-US" sz="2800" b="1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 مصارف بودجه</a:t>
            </a:r>
            <a:r>
              <a:rPr lang="en-US" altLang="en-US" sz="2400" b="1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endParaRPr lang="en-US" alt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266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54926" y="953589"/>
            <a:ext cx="8033657" cy="49377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مننـــــــــه</a:t>
            </a:r>
            <a:endParaRPr lang="en-US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ctr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ctr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تشـــــــــــــــــــکر</a:t>
            </a:r>
            <a:endParaRPr lang="en-US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ctr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ctr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Thank You! </a:t>
            </a:r>
            <a:endParaRPr lang="en-US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74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162594" y="209006"/>
            <a:ext cx="10254343" cy="172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 rtl="1"/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عواید حقیقی سال مالی </a:t>
            </a:r>
            <a: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1399</a:t>
            </a: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با </a:t>
            </a:r>
            <a:r>
              <a:rPr lang="en-US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1388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1800" b="1" dirty="0" smtClean="0">
                <a:latin typeface="Bahij Zar" panose="02040503050201020203" pitchFamily="18" charset="-78"/>
                <a:cs typeface="Bahij Zar" panose="02040503050201020203"/>
              </a:rPr>
              <a:t>از آغاز سال مالی 1399 </a:t>
            </a:r>
            <a:r>
              <a:rPr lang="fa-IR" sz="2000" b="1" dirty="0" smtClean="0">
                <a:latin typeface="Bahij Zar" panose="02040503050201020203" pitchFamily="18" charset="-78"/>
                <a:cs typeface="Bahij Zar" panose="02040503050201020203"/>
              </a:rPr>
              <a:t>جمع آوری عواید در مقایسه به عین زمان سال مالی 1398 کاهش قابل ملاحظه را نشان میدهد.</a:t>
            </a:r>
            <a: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a-I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3684730"/>
              </p:ext>
            </p:extLst>
          </p:nvPr>
        </p:nvGraphicFramePr>
        <p:xfrm>
          <a:off x="940525" y="1476104"/>
          <a:ext cx="10476412" cy="4897941"/>
        </p:xfrm>
        <a:graphic>
          <a:graphicData uri="http://schemas.openxmlformats.org/drawingml/2006/table">
            <a:tbl>
              <a:tblPr rtl="1"/>
              <a:tblGrid>
                <a:gridCol w="3925449">
                  <a:extLst>
                    <a:ext uri="{9D8B030D-6E8A-4147-A177-3AD203B41FA5}">
                      <a16:colId xmlns:a16="http://schemas.microsoft.com/office/drawing/2014/main" xmlns="" val="1837647067"/>
                    </a:ext>
                  </a:extLst>
                </a:gridCol>
                <a:gridCol w="1994566">
                  <a:extLst>
                    <a:ext uri="{9D8B030D-6E8A-4147-A177-3AD203B41FA5}">
                      <a16:colId xmlns:a16="http://schemas.microsoft.com/office/drawing/2014/main" xmlns="" val="534563400"/>
                    </a:ext>
                  </a:extLst>
                </a:gridCol>
                <a:gridCol w="1994566">
                  <a:extLst>
                    <a:ext uri="{9D8B030D-6E8A-4147-A177-3AD203B41FA5}">
                      <a16:colId xmlns:a16="http://schemas.microsoft.com/office/drawing/2014/main" xmlns="" val="967011784"/>
                    </a:ext>
                  </a:extLst>
                </a:gridCol>
                <a:gridCol w="2561831">
                  <a:extLst>
                    <a:ext uri="{9D8B030D-6E8A-4147-A177-3AD203B41FA5}">
                      <a16:colId xmlns:a16="http://schemas.microsoft.com/office/drawing/2014/main" xmlns="" val="1703196141"/>
                    </a:ext>
                  </a:extLst>
                </a:gridCol>
              </a:tblGrid>
              <a:tr h="3918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8254793"/>
                  </a:ext>
                </a:extLst>
              </a:tr>
              <a:tr h="32720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0836619"/>
                  </a:ext>
                </a:extLst>
              </a:tr>
              <a:tr h="3272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900507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54.36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41.39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389381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-33.8%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44098034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مستوفیت ها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-30.8%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23771608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بزرگ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-24.9%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32925886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متوسط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10.34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-22.2%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77985875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مالیه دهندگان کوچک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2.29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-24.9%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44239299"/>
                  </a:ext>
                </a:extLst>
              </a:tr>
              <a:tr h="3272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متفرقه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8.73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1455872"/>
                  </a:ext>
                </a:extLst>
              </a:tr>
              <a:tr h="3272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116.11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94.27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-18.8%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131615"/>
                  </a:ext>
                </a:extLst>
              </a:tr>
              <a:tr h="3272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2330713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انتقال پول از د افغانستان بانک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925169"/>
                  </a:ext>
                </a:extLst>
              </a:tr>
              <a:tr h="3272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0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مجموع کلی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125.1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106.97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4002617"/>
                  </a:ext>
                </a:extLst>
              </a:tr>
              <a:tr h="3178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b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8539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614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319349" y="117565"/>
            <a:ext cx="10254343" cy="15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en-US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en-US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Arial" panose="020B0604020202020204" pitchFamily="34" charset="0"/>
                <a:cs typeface="+mn-cs"/>
              </a:rPr>
              <a:t/>
            </a:r>
            <a:br>
              <a:rPr lang="fa-IR" sz="2000" b="1" dirty="0" smtClean="0">
                <a:latin typeface="Arial" panose="020B0604020202020204" pitchFamily="34" charset="0"/>
                <a:cs typeface="+mn-cs"/>
              </a:rPr>
            </a:br>
            <a: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مقایسه عواید حقیقی با هدف سال مالی 1399</a:t>
            </a:r>
            <a:r>
              <a:rPr lang="en-US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en-US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/>
            </a:r>
            <a:br>
              <a:rPr lang="en-US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</a:br>
            <a: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از آغاز سال مالی 1399 الی اکنون عواید جمع آوری شده نسبت به هدف داده شده کاهش قابل ملاحظه داشته است.</a:t>
            </a:r>
            <a:r>
              <a:rPr lang="en-US" sz="2000" dirty="0" smtClean="0">
                <a:latin typeface="Segoe UI" panose="020B0502040204020203" pitchFamily="34" charset="0"/>
                <a:cs typeface="+mn-cs"/>
              </a:rPr>
              <a:t/>
            </a:r>
            <a:br>
              <a:rPr lang="en-US" sz="2000" dirty="0" smtClean="0">
                <a:latin typeface="Segoe UI" panose="020B0502040204020203" pitchFamily="34" charset="0"/>
                <a:cs typeface="+mn-cs"/>
              </a:rPr>
            </a:br>
            <a:endParaRPr lang="en-US" sz="2000" dirty="0">
              <a:latin typeface="Segoe UI" panose="020B0502040204020203" pitchFamily="34" charset="0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0546541"/>
              </p:ext>
            </p:extLst>
          </p:nvPr>
        </p:nvGraphicFramePr>
        <p:xfrm>
          <a:off x="1319349" y="1685109"/>
          <a:ext cx="10254343" cy="4767939"/>
        </p:xfrm>
        <a:graphic>
          <a:graphicData uri="http://schemas.openxmlformats.org/drawingml/2006/table">
            <a:tbl>
              <a:tblPr rtl="1"/>
              <a:tblGrid>
                <a:gridCol w="2640730">
                  <a:extLst>
                    <a:ext uri="{9D8B030D-6E8A-4147-A177-3AD203B41FA5}">
                      <a16:colId xmlns:a16="http://schemas.microsoft.com/office/drawing/2014/main" xmlns="" val="1553139236"/>
                    </a:ext>
                  </a:extLst>
                </a:gridCol>
                <a:gridCol w="1416185">
                  <a:extLst>
                    <a:ext uri="{9D8B030D-6E8A-4147-A177-3AD203B41FA5}">
                      <a16:colId xmlns:a16="http://schemas.microsoft.com/office/drawing/2014/main" xmlns="" val="1556864707"/>
                    </a:ext>
                  </a:extLst>
                </a:gridCol>
                <a:gridCol w="1549357">
                  <a:extLst>
                    <a:ext uri="{9D8B030D-6E8A-4147-A177-3AD203B41FA5}">
                      <a16:colId xmlns:a16="http://schemas.microsoft.com/office/drawing/2014/main" xmlns="" val="2958711888"/>
                    </a:ext>
                  </a:extLst>
                </a:gridCol>
                <a:gridCol w="1549357">
                  <a:extLst>
                    <a:ext uri="{9D8B030D-6E8A-4147-A177-3AD203B41FA5}">
                      <a16:colId xmlns:a16="http://schemas.microsoft.com/office/drawing/2014/main" xmlns="" val="794330103"/>
                    </a:ext>
                  </a:extLst>
                </a:gridCol>
                <a:gridCol w="1549357">
                  <a:extLst>
                    <a:ext uri="{9D8B030D-6E8A-4147-A177-3AD203B41FA5}">
                      <a16:colId xmlns:a16="http://schemas.microsoft.com/office/drawing/2014/main" xmlns="" val="1695112985"/>
                    </a:ext>
                  </a:extLst>
                </a:gridCol>
                <a:gridCol w="1549357">
                  <a:extLst>
                    <a:ext uri="{9D8B030D-6E8A-4147-A177-3AD203B41FA5}">
                      <a16:colId xmlns:a16="http://schemas.microsoft.com/office/drawing/2014/main" xmlns="" val="1483350558"/>
                    </a:ext>
                  </a:extLst>
                </a:gridCol>
              </a:tblGrid>
              <a:tr h="322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میلیارد افغانی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38423929"/>
                  </a:ext>
                </a:extLst>
              </a:tr>
              <a:tr h="32278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ادارات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حقیقی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63498163"/>
                  </a:ext>
                </a:extLst>
              </a:tr>
              <a:tr h="32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آغاز سال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1163233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گمرکات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41.39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48.83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65.29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-36.6%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32622476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وزارت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19.91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26.62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-33.2%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-50.0%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6040431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مستوفیت ها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8.37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-10.1%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46952674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بزرگ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24.78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-31.4%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-48.7%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16806452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متوسط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-30.9%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0935934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مالیه دهندگان کوچک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1.72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2.03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2.71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-36.6%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98796370"/>
                  </a:ext>
                </a:extLst>
              </a:tr>
              <a:tr h="322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متفرقه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03254654"/>
                  </a:ext>
                </a:extLst>
              </a:tr>
              <a:tr h="322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94.27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107.31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143.49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-34.3%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2152526"/>
                  </a:ext>
                </a:extLst>
              </a:tr>
              <a:tr h="322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69048661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انتقال پول از د افغانستان بانک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6034850"/>
                  </a:ext>
                </a:extLst>
              </a:tr>
              <a:tr h="322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مجموع کلی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106.97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9766022"/>
                  </a:ext>
                </a:extLst>
              </a:tr>
              <a:tr h="313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منبع: سیستم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RMIS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1494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90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953594" y="104503"/>
            <a:ext cx="10770818" cy="219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US" sz="2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fa-IR" sz="20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fa-IR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fa-IR" sz="2800" b="1" dirty="0" smtClean="0">
              <a:solidFill>
                <a:prstClr val="black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/>
            <a:r>
              <a:rPr lang="fa-IR" sz="2800" b="1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پیشبینی عواید به اساس هشت ماه اول سال مالی 1399</a:t>
            </a:r>
          </a:p>
          <a:p>
            <a:pPr algn="r"/>
            <a:endParaRPr lang="ps-AF" sz="1800" b="1" i="1" dirty="0" smtClean="0">
              <a:solidFill>
                <a:srgbClr val="ED7D31">
                  <a:lumMod val="75000"/>
                </a:srgb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/>
            <a:r>
              <a:rPr lang="ps-AF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فرضیه مدت</a:t>
            </a:r>
            <a:r>
              <a:rPr lang="fa-IR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زمان</a:t>
            </a:r>
            <a:r>
              <a:rPr lang="ps-AF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برای ویروس کرونا: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کاهش قابل توجه وباء کرونا ویروس در اواخر ماه اسد.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ps-AF" sz="1800" b="1" i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بهبود فعالیت های اقتصادی افغانستان </a:t>
            </a:r>
            <a:r>
              <a:rPr lang="ps-AF" sz="1600" b="1" dirty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در اوایل ماه 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سنبله.</a:t>
            </a:r>
            <a:b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</a:br>
            <a:endParaRPr lang="ps-AF" sz="1600" b="1" dirty="0">
              <a:solidFill>
                <a:srgbClr val="ED7D31">
                  <a:lumMod val="75000"/>
                </a:srgb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r" rtl="1"/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6131752"/>
              </p:ext>
            </p:extLst>
          </p:nvPr>
        </p:nvGraphicFramePr>
        <p:xfrm>
          <a:off x="953598" y="2299064"/>
          <a:ext cx="10770814" cy="3409405"/>
        </p:xfrm>
        <a:graphic>
          <a:graphicData uri="http://schemas.openxmlformats.org/drawingml/2006/table">
            <a:tbl>
              <a:tblPr rtl="1"/>
              <a:tblGrid>
                <a:gridCol w="2957983">
                  <a:extLst>
                    <a:ext uri="{9D8B030D-6E8A-4147-A177-3AD203B41FA5}">
                      <a16:colId xmlns:a16="http://schemas.microsoft.com/office/drawing/2014/main" xmlns="" val="1577820249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1662597691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96670761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2118390880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1548616559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1985892785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2537796409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1450005500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3814510177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1363548517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236269876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640759507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2220492286"/>
                    </a:ext>
                  </a:extLst>
                </a:gridCol>
                <a:gridCol w="600987">
                  <a:extLst>
                    <a:ext uri="{9D8B030D-6E8A-4147-A177-3AD203B41FA5}">
                      <a16:colId xmlns:a16="http://schemas.microsoft.com/office/drawing/2014/main" xmlns="" val="4163939461"/>
                    </a:ext>
                  </a:extLst>
                </a:gridCol>
              </a:tblGrid>
              <a:tr h="4522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ارقام  به میلیارد افغانی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 gridSpan="8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عواید </a:t>
                      </a:r>
                      <a:r>
                        <a:rPr lang="fa-IR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حقیقی</a:t>
                      </a:r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هشت ماه ګذشته سال </a:t>
                      </a:r>
                      <a:r>
                        <a:rPr lang="fa-IR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1399</a:t>
                      </a:r>
                      <a:endParaRPr lang="fa-IR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عواید </a:t>
                      </a:r>
                      <a:r>
                        <a:rPr lang="fa-IR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پیشبینی</a:t>
                      </a:r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شده </a:t>
                      </a:r>
                      <a:endParaRPr lang="fa-IR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7375001"/>
                  </a:ext>
                </a:extLst>
              </a:tr>
              <a:tr h="391416">
                <a:tc>
                  <a:txBody>
                    <a:bodyPr/>
                    <a:lstStyle/>
                    <a:p>
                      <a:pPr marL="0" algn="r" defTabSz="914400" rtl="1" eaLnBrk="1" fontAlgn="ctr" latinLnBrk="0" hangingPunct="1"/>
                      <a:r>
                        <a:rPr lang="ps-AF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سناریو ها 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ea typeface="+mn-ea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جدی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دلو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حوت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حمل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ثور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جوزا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سرطان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اسد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سنبله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میزان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عقرب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قوس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6309999"/>
                  </a:ext>
                </a:extLst>
              </a:tr>
              <a:tr h="4983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سناریوی کوید-19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158.9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0677393"/>
                  </a:ext>
                </a:extLst>
              </a:tr>
              <a:tr h="4983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روند رشد (با %َ5 رشد بعد از ماه سنبله)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18.3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162.3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2707407"/>
                  </a:ext>
                </a:extLst>
              </a:tr>
              <a:tr h="5129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به اساس سال های قبل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17.3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5B9BD5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145.5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0245953"/>
                  </a:ext>
                </a:extLst>
              </a:tr>
              <a:tr h="557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حقیقی سال مالی 1398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14.2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11.4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19.7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36.7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207.0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5641847"/>
                  </a:ext>
                </a:extLst>
              </a:tr>
              <a:tr h="4983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منبع: سیستم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AFMIS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5136869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950077" y="1031965"/>
            <a:ext cx="5381892" cy="138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ps-AF" sz="20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سناریوهای پیشبیني عواید داخلی: </a:t>
            </a:r>
          </a:p>
          <a:p>
            <a:pPr marL="342900" indent="-342900" algn="r" rtl="1">
              <a:buFont typeface="+mj-lt"/>
              <a:buAutoNum type="arabicPeriod"/>
            </a:pPr>
            <a:r>
              <a:rPr lang="fa-IR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عواید 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مجموعی </a:t>
            </a:r>
            <a:r>
              <a:rPr lang="fa-IR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داخلی در سناریوی کوید-19: 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     </a:t>
            </a:r>
            <a:r>
              <a:rPr lang="fa-IR" sz="18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158.9</a:t>
            </a:r>
            <a:r>
              <a:rPr lang="ps-AF" sz="18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18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میلیارد افغانی</a:t>
            </a:r>
            <a:endParaRPr lang="ps-AF" sz="1800" b="1" dirty="0" smtClean="0">
              <a:solidFill>
                <a:srgbClr val="ED7D31">
                  <a:lumMod val="75000"/>
                </a:srgb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روند رشد (با %5 رشد بعد از ماه سنبله):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               </a:t>
            </a:r>
            <a:r>
              <a:rPr lang="fa-IR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18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162.3 میلیارد افغانی</a:t>
            </a:r>
            <a:endParaRPr lang="ps-AF" sz="1800" b="1" dirty="0" smtClean="0">
              <a:solidFill>
                <a:srgbClr val="ED7D31">
                  <a:lumMod val="75000"/>
                </a:srgbClr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به اساس سال های قبل: </a:t>
            </a:r>
            <a:r>
              <a:rPr lang="ps-AF" sz="16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                 </a:t>
            </a:r>
            <a:r>
              <a:rPr lang="fa-IR" sz="1800" b="1" dirty="0" smtClean="0">
                <a:solidFill>
                  <a:srgbClr val="ED7D31">
                    <a:lumMod val="75000"/>
                  </a:srgb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145.5 میلیارد افغانی</a:t>
            </a: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50077" y="5506368"/>
            <a:ext cx="10770818" cy="99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fa-IR" sz="2000" b="1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نوت</a:t>
            </a:r>
            <a:r>
              <a:rPr lang="fa-IR" sz="2800" b="1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: </a:t>
            </a:r>
            <a:r>
              <a:rPr lang="fa-IR" sz="2400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نظر به سناریوی کوید-19 مبلغ </a:t>
            </a:r>
            <a:r>
              <a:rPr lang="fa-IR" sz="2400" b="1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162.3</a:t>
            </a:r>
            <a:r>
              <a:rPr lang="fa-IR" sz="2400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 هدف تعیین گردیده بود، اما با توجه به وضعیت فعلی مبلغ </a:t>
            </a:r>
            <a:r>
              <a:rPr lang="fa-IR" sz="2400" b="1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3.4</a:t>
            </a:r>
            <a:r>
              <a:rPr lang="fa-IR" sz="2400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 کاهش در هدف داده شده پیش بینی </a:t>
            </a:r>
            <a:r>
              <a:rPr lang="ps-AF" sz="2400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شده است</a:t>
            </a:r>
            <a:r>
              <a:rPr lang="fa-IR" sz="2400" dirty="0" smtClean="0">
                <a:solidFill>
                  <a:prstClr val="black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.</a:t>
            </a:r>
            <a:endParaRPr lang="en-US" sz="2400" dirty="0">
              <a:solidFill>
                <a:prstClr val="black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46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3750674" y="159906"/>
            <a:ext cx="7886701" cy="7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r"/>
            <a:r>
              <a:rPr lang="fa-IR" sz="2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عواید روزانه در 20 روز اخیر سال مالی 1399</a:t>
            </a:r>
            <a:endParaRPr lang="en-US" sz="28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315406"/>
              </p:ext>
            </p:extLst>
          </p:nvPr>
        </p:nvGraphicFramePr>
        <p:xfrm>
          <a:off x="1162596" y="759023"/>
          <a:ext cx="10239647" cy="5999453"/>
        </p:xfrm>
        <a:graphic>
          <a:graphicData uri="http://schemas.openxmlformats.org/drawingml/2006/table">
            <a:tbl>
              <a:tblPr rtl="1"/>
              <a:tblGrid>
                <a:gridCol w="2843585">
                  <a:extLst>
                    <a:ext uri="{9D8B030D-6E8A-4147-A177-3AD203B41FA5}">
                      <a16:colId xmlns:a16="http://schemas.microsoft.com/office/drawing/2014/main" xmlns="" val="925011283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79448338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3443484784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3300533625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2852509352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2213884371"/>
                    </a:ext>
                  </a:extLst>
                </a:gridCol>
                <a:gridCol w="1134701">
                  <a:extLst>
                    <a:ext uri="{9D8B030D-6E8A-4147-A177-3AD203B41FA5}">
                      <a16:colId xmlns:a16="http://schemas.microsoft.com/office/drawing/2014/main" xmlns="" val="112813521"/>
                    </a:ext>
                  </a:extLst>
                </a:gridCol>
                <a:gridCol w="587856">
                  <a:extLst>
                    <a:ext uri="{9D8B030D-6E8A-4147-A177-3AD203B41FA5}">
                      <a16:colId xmlns:a16="http://schemas.microsoft.com/office/drawing/2014/main" xmlns="" val="2407531665"/>
                    </a:ext>
                  </a:extLst>
                </a:gridCol>
              </a:tblGrid>
              <a:tr h="210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0047853"/>
                  </a:ext>
                </a:extLst>
              </a:tr>
              <a:tr h="2672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اوسط 20 </a:t>
                      </a:r>
                      <a:r>
                        <a:rPr lang="ps-AF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روز </a:t>
                      </a:r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اخیر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138.47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455.68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594.15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3395772"/>
                  </a:ext>
                </a:extLst>
              </a:tr>
              <a:tr h="210930">
                <a:tc gridSpan="7">
                  <a:txBody>
                    <a:bodyPr/>
                    <a:lstStyle/>
                    <a:p>
                      <a:pPr algn="r" rtl="0" fontAlgn="ctr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4955022"/>
                  </a:ext>
                </a:extLst>
              </a:tr>
              <a:tr h="18079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روز</a:t>
                      </a:r>
                      <a:r>
                        <a:rPr lang="ps-AF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و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تاریخ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</a:t>
                      </a:r>
                      <a:r>
                        <a:rPr lang="ps-AF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ی عواید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 کلی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7940185"/>
                  </a:ext>
                </a:extLst>
              </a:tr>
              <a:tr h="2612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عمومی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</a:t>
                      </a:r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عمومی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عواید روزانه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893261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چهارشنبه , 15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38,780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44,603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83,383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955587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پنچشنبه , 16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38,780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83,880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1542053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شنبه , 18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39,232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452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44,950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84,182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8210639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یکشنبه , 19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39,232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45,652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84,884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7725851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دوشنبه , 20 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39,326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45,696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85,022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6232281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سه شنبه , 21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46,386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86,272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1250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8854713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چهارشنبه , 22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47,025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86,911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252381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پنچشنبه , 23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47,355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87,242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644758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شنبه , 25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47,589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87,476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185939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یکشنبه ,26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48,009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87,896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2040046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دوشنبه , 27 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48,389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88,276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6325461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چهارشنبه , 29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49,397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89,284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1008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9231646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پنچشنبه , 30 اسد,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50,067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89,954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499112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یکشنبه , 2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39,887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50,938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90,825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4952302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دوشنبه , 3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40,322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51,068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91,390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0527057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سه شنبه , 4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40,720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398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51,221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91,941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2467298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چهارشنبه , 5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41,392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51,227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92,619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3580712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پنچشنبه , 6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41,392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51,627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93,019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4365820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شنبه , 8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41,392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51,998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93,390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371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5645436"/>
                  </a:ext>
                </a:extLst>
              </a:tr>
              <a:tr h="178147"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دوشنبه , 10 سنبله, 1399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41,392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52,887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94,279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0592625"/>
                  </a:ext>
                </a:extLst>
              </a:tr>
              <a:tr h="1657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875067"/>
                  </a:ext>
                </a:extLst>
              </a:tr>
              <a:tr h="18079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b"/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مورد نیاز ب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رای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رسیدن به </a:t>
                      </a:r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بطور ربعوار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در سناریوی کوید-19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3376167"/>
                  </a:ext>
                </a:extLst>
              </a:tr>
              <a:tr h="210930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ps-AF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عواید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ahij Zar" panose="02040503050201020203" pitchFamily="18" charset="-78"/>
                        <a:cs typeface="Bahij Zar" panose="02040503050201020203" pitchFamily="18" charset="-7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6113153"/>
                  </a:ext>
                </a:extLst>
              </a:tr>
              <a:tr h="2518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سوم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315.17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379.36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694.53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9707912"/>
                  </a:ext>
                </a:extLst>
              </a:tr>
              <a:tr h="2078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عواید روزانه مورد نیاز در ربع چهارم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335.65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404.01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739.66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0196197"/>
                  </a:ext>
                </a:extLst>
              </a:tr>
              <a:tr h="1657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D0D0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1515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21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7389403" y="437667"/>
            <a:ext cx="421767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اجراآت جمع آوری عواید توسط گمرکات</a:t>
            </a:r>
            <a:endParaRPr kumimoji="0" lang="en-US" sz="1000" b="1" i="1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Bahij Zar" panose="02040503050201020203" pitchFamily="18" charset="-78"/>
              <a:ea typeface="+mj-ea"/>
              <a:cs typeface="Bahij Zar" panose="02040503050201020203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12263" y="2153983"/>
            <a:ext cx="5140960" cy="311872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48.83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41.39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-7.43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54.36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84" y="1023583"/>
            <a:ext cx="8188773" cy="535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182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685359" y="352066"/>
            <a:ext cx="7886701" cy="706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تمام </a:t>
            </a:r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گمرکات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افغانستان 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7137292"/>
              </p:ext>
            </p:extLst>
          </p:nvPr>
        </p:nvGraphicFramePr>
        <p:xfrm>
          <a:off x="731520" y="940525"/>
          <a:ext cx="10840540" cy="5617032"/>
        </p:xfrm>
        <a:graphic>
          <a:graphicData uri="http://schemas.openxmlformats.org/drawingml/2006/table">
            <a:tbl>
              <a:tblPr rtl="1"/>
              <a:tblGrid>
                <a:gridCol w="38142">
                  <a:extLst>
                    <a:ext uri="{9D8B030D-6E8A-4147-A177-3AD203B41FA5}">
                      <a16:colId xmlns:a16="http://schemas.microsoft.com/office/drawing/2014/main" xmlns="" val="2678446669"/>
                    </a:ext>
                  </a:extLst>
                </a:gridCol>
                <a:gridCol w="2957843">
                  <a:extLst>
                    <a:ext uri="{9D8B030D-6E8A-4147-A177-3AD203B41FA5}">
                      <a16:colId xmlns:a16="http://schemas.microsoft.com/office/drawing/2014/main" xmlns="" val="539311392"/>
                    </a:ext>
                  </a:extLst>
                </a:gridCol>
                <a:gridCol w="1823643">
                  <a:extLst>
                    <a:ext uri="{9D8B030D-6E8A-4147-A177-3AD203B41FA5}">
                      <a16:colId xmlns:a16="http://schemas.microsoft.com/office/drawing/2014/main" xmlns="" val="722301398"/>
                    </a:ext>
                  </a:extLst>
                </a:gridCol>
                <a:gridCol w="1505228">
                  <a:extLst>
                    <a:ext uri="{9D8B030D-6E8A-4147-A177-3AD203B41FA5}">
                      <a16:colId xmlns:a16="http://schemas.microsoft.com/office/drawing/2014/main" xmlns="" val="1368946037"/>
                    </a:ext>
                  </a:extLst>
                </a:gridCol>
                <a:gridCol w="1505228">
                  <a:extLst>
                    <a:ext uri="{9D8B030D-6E8A-4147-A177-3AD203B41FA5}">
                      <a16:colId xmlns:a16="http://schemas.microsoft.com/office/drawing/2014/main" xmlns="" val="3391870338"/>
                    </a:ext>
                  </a:extLst>
                </a:gridCol>
                <a:gridCol w="1505228">
                  <a:extLst>
                    <a:ext uri="{9D8B030D-6E8A-4147-A177-3AD203B41FA5}">
                      <a16:colId xmlns:a16="http://schemas.microsoft.com/office/drawing/2014/main" xmlns="" val="234085288"/>
                    </a:ext>
                  </a:extLst>
                </a:gridCol>
                <a:gridCol w="1505228">
                  <a:extLst>
                    <a:ext uri="{9D8B030D-6E8A-4147-A177-3AD203B41FA5}">
                      <a16:colId xmlns:a16="http://schemas.microsoft.com/office/drawing/2014/main" xmlns="" val="4112723390"/>
                    </a:ext>
                  </a:extLst>
                </a:gridCol>
              </a:tblGrid>
              <a:tr h="287842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59269855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گمرکات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0610152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هرات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16,863.0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11,149.6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10,314.7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(835.0)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-7.5%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9717868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بلخ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9,660.4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6,387.4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9,242.1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2,854.7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44.7%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09563702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ننگرهار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16,304.5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10,780.4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7,020.0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(3,760.4)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-34.9%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41219119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کندهار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10,624.3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7,024.7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4,279.2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(2,745.5)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-39.1%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9869908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نمیروز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6,928.5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4,581.1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3,874.2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(706.9)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-15.4%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67583373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فاریاب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4,123.9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2,726.7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2,317.5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(409.2)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-15.0%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1998920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فراه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3,064.9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2,026.5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2,024.7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(1.8)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-0.1%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8161904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میدان هوائی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1,894.2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1,252.4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941.2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(311.2)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-24.9%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89198304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کندز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892.1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589.9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449.4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(140.4)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-23.8%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2943110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پکتیا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878.4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580.8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403.7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(177.1)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-30.5%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51452197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کابل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712.0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470.8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318.1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(152.6)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-32.4%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56774824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خوست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982.1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649.3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94.5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(554.8)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-85.4%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79062664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پکتیکا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862.9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570.5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94.5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(476.0)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-83.4%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7058121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گمرک پوست پارسل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  28.5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18.8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16.5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(2.4)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-12.5%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58566209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بدشان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    4.4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2.9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1.8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(1.1)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-37.7%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02534919"/>
                  </a:ext>
                </a:extLst>
              </a:tr>
              <a:tr h="2796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کنرهار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    3.1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2.0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0.1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(1.9)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-93.9%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23011804"/>
                  </a:ext>
                </a:extLst>
              </a:tr>
              <a:tr h="2878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تخار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      18.0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11.9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 0.0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(11.9)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-100.0%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7637135"/>
                  </a:ext>
                </a:extLst>
              </a:tr>
              <a:tr h="2878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6371" marR="6371" marT="637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                73,845.3 </a:t>
                      </a:r>
                    </a:p>
                  </a:txBody>
                  <a:tcPr marL="6371" marR="6371" marT="637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48,825.7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41,392.3 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(7,433.4)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-15.2%</a:t>
                      </a:r>
                    </a:p>
                  </a:txBody>
                  <a:tcPr marL="6371" marR="6371" marT="63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842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7413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6748871" y="343018"/>
            <a:ext cx="5051516" cy="62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171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34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513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684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اجراآت</a:t>
            </a:r>
            <a:r>
              <a:rPr lang="ps-AF" sz="2400" b="1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4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وزارت خانه ها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Bahij Zar" panose="02040503050201020203" pitchFamily="18" charset="-78"/>
                <a:ea typeface="+mj-ea"/>
                <a:cs typeface="Bahij Zar" panose="02040503050201020203" pitchFamily="18" charset="-78"/>
              </a:rPr>
              <a:t> در جمع آوری عواید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Bahij Zar" panose="02040503050201020203" pitchFamily="18" charset="-78"/>
              <a:ea typeface="+mj-ea"/>
              <a:cs typeface="Bahij Zar" panose="02040503050201020203" pitchFamily="18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96298" y="1697482"/>
            <a:ext cx="5140960" cy="311872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خلاصه: </a:t>
            </a: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ps-AF" sz="2400" b="1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هدف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19.91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    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13.3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کاهش نسبت به هدف: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  </a:t>
            </a:r>
            <a:r>
              <a:rPr lang="ps-AF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-6.61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 smtClean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  <a:p>
            <a:pPr algn="just" rtl="1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 سال گذشته تا امروز:</a:t>
            </a:r>
            <a:r>
              <a:rPr lang="en-US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    </a:t>
            </a:r>
            <a:r>
              <a:rPr lang="fa-IR" sz="18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en-US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20.09</a:t>
            </a:r>
            <a:r>
              <a:rPr lang="fa-IR" sz="1800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میلیارد افغانی</a:t>
            </a:r>
            <a:endParaRPr lang="en-US" sz="1800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74629" y="6139543"/>
            <a:ext cx="1937353" cy="4702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منبع: </a:t>
            </a:r>
            <a:r>
              <a:rPr lang="fa-IR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سیستم </a:t>
            </a:r>
            <a:r>
              <a:rPr lang="en-US" sz="1600" dirty="0" smtClean="0">
                <a:solidFill>
                  <a:srgbClr val="002060"/>
                </a:solidFill>
                <a:latin typeface="Bahij Zar" panose="02040503050201020203" pitchFamily="18" charset="-78"/>
                <a:cs typeface="Bahij Zar" panose="02040503050201020203" pitchFamily="18" charset="-78"/>
              </a:rPr>
              <a:t>RMIS</a:t>
            </a:r>
            <a:endParaRPr lang="en-US" sz="1200" dirty="0">
              <a:solidFill>
                <a:srgbClr val="002060"/>
              </a:solidFill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01" y="969345"/>
            <a:ext cx="7696399" cy="502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39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646171" y="218260"/>
            <a:ext cx="7886701" cy="706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جمع آوری</a:t>
            </a:r>
            <a:r>
              <a:rPr lang="ps-AF" sz="2400" b="1" dirty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عواید</a:t>
            </a:r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توسط </a:t>
            </a:r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وزارت</a:t>
            </a:r>
            <a:r>
              <a:rPr lang="ps-AF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خانه</a:t>
            </a:r>
            <a:r>
              <a:rPr lang="fa-IR" sz="2400" b="1" dirty="0" smtClean="0">
                <a:latin typeface="Bahij Zar" panose="02040503050201020203" pitchFamily="18" charset="-78"/>
                <a:cs typeface="Bahij Zar" panose="02040503050201020203" pitchFamily="18" charset="-78"/>
              </a:rPr>
              <a:t> ها</a:t>
            </a:r>
            <a:endParaRPr lang="en-US" sz="2400" b="1" dirty="0">
              <a:latin typeface="Bahij Zar" panose="02040503050201020203" pitchFamily="18" charset="-78"/>
              <a:cs typeface="Bahij Zar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5695226"/>
              </p:ext>
            </p:extLst>
          </p:nvPr>
        </p:nvGraphicFramePr>
        <p:xfrm>
          <a:off x="679269" y="689155"/>
          <a:ext cx="10853603" cy="5999028"/>
        </p:xfrm>
        <a:graphic>
          <a:graphicData uri="http://schemas.openxmlformats.org/drawingml/2006/table">
            <a:tbl>
              <a:tblPr rtl="1"/>
              <a:tblGrid>
                <a:gridCol w="67568">
                  <a:extLst>
                    <a:ext uri="{9D8B030D-6E8A-4147-A177-3AD203B41FA5}">
                      <a16:colId xmlns:a16="http://schemas.microsoft.com/office/drawing/2014/main" xmlns="" val="775289407"/>
                    </a:ext>
                  </a:extLst>
                </a:gridCol>
                <a:gridCol w="4910140">
                  <a:extLst>
                    <a:ext uri="{9D8B030D-6E8A-4147-A177-3AD203B41FA5}">
                      <a16:colId xmlns:a16="http://schemas.microsoft.com/office/drawing/2014/main" xmlns="" val="2922795193"/>
                    </a:ext>
                  </a:extLst>
                </a:gridCol>
                <a:gridCol w="1528228">
                  <a:extLst>
                    <a:ext uri="{9D8B030D-6E8A-4147-A177-3AD203B41FA5}">
                      <a16:colId xmlns:a16="http://schemas.microsoft.com/office/drawing/2014/main" xmlns="" val="3544041798"/>
                    </a:ext>
                  </a:extLst>
                </a:gridCol>
                <a:gridCol w="1344274">
                  <a:extLst>
                    <a:ext uri="{9D8B030D-6E8A-4147-A177-3AD203B41FA5}">
                      <a16:colId xmlns:a16="http://schemas.microsoft.com/office/drawing/2014/main" xmlns="" val="39717315"/>
                    </a:ext>
                  </a:extLst>
                </a:gridCol>
                <a:gridCol w="923304">
                  <a:extLst>
                    <a:ext uri="{9D8B030D-6E8A-4147-A177-3AD203B41FA5}">
                      <a16:colId xmlns:a16="http://schemas.microsoft.com/office/drawing/2014/main" xmlns="" val="1470722009"/>
                    </a:ext>
                  </a:extLst>
                </a:gridCol>
                <a:gridCol w="948067">
                  <a:extLst>
                    <a:ext uri="{9D8B030D-6E8A-4147-A177-3AD203B41FA5}">
                      <a16:colId xmlns:a16="http://schemas.microsoft.com/office/drawing/2014/main" xmlns="" val="3625983015"/>
                    </a:ext>
                  </a:extLst>
                </a:gridCol>
                <a:gridCol w="1132022">
                  <a:extLst>
                    <a:ext uri="{9D8B030D-6E8A-4147-A177-3AD203B41FA5}">
                      <a16:colId xmlns:a16="http://schemas.microsoft.com/office/drawing/2014/main" xmlns="" val="499871253"/>
                    </a:ext>
                  </a:extLst>
                </a:gridCol>
              </a:tblGrid>
              <a:tr h="221252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</a:t>
                      </a:r>
                      <a:r>
                        <a:rPr lang="fa-I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ارقام به میلیون افغانی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08814271"/>
                  </a:ext>
                </a:extLst>
              </a:tr>
              <a:tr h="279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ها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کلی کوید-19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هدف تا اکنون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جمع آوری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تفاوت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% تفاوت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6824894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مستقل هوانوردی ملکی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7,950.2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5,256.6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2,994.0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(2,262.6)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-43.0%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86768624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مخابرات وتکنالوژی معلوماتی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5,433.3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3,592.4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2,910.1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(682.3)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-19.0%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80477165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داخله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4,454.2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2,945.0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1,857.4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(1,087.6)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-36.9%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65299139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مستقل خط آهن افغانستان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2,476.2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1,637.3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1,542.0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(95.2)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-5.8%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8340402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خارجه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3,910.2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2,585.4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1,269.5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(1,315.9)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-50.9%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1953836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معادن پطرولیم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1,512.0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999.7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720.8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(278.9)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-27.9%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59164919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زراعت آبیاری ومالداری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67.7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44.8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424.9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380.1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849.2%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083362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امور شهر سازی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447.9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296.1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283.0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(13.1)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-4.4%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24813223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ستره محکمه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452.9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299.5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191.5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(108.0)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-36.0%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0834827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مالیه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1,339.3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885.5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191.1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(694.4)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-78.4%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62641866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تجارت و صنایع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205.2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135.7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166.4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30.7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22.7%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35343596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ترانسپورت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613.9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405.9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124.7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(281.2)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-69.3%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6787696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صحت عامه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239.0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158.0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62.7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(95.3)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-60.3%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62233713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دفاع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62.5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41.3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57.9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16.6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40.2%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40398757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رادیو و تلویزیون ملی افغانستان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97.0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64.1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54.8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(9.3)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-14.5%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73966975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کار امور اجتماعی شهدا و معلولین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125.0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82.7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51.4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(31.3)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-37.9%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90651322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تحصیلات عالی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184.8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122.2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51.2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(71.0)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-58.1%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6729873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ps-AF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اداره لوی څارنوالی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88.6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58.6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42.1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(16.5)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-28.2%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40484350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ریاست عمومی اداره امور ریاست جمهوری اسلامی افغانستان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60.8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40.2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35.0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(5.2)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-12.9%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72592151"/>
                  </a:ext>
                </a:extLst>
              </a:tr>
              <a:tr h="243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وزارت عدلیه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 81.4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53.8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31.5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(22.4)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-41.5%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2816806"/>
                  </a:ext>
                </a:extLst>
              </a:tr>
              <a:tr h="1782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باقی ادارات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    311.0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      205.6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239.4 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        33.7 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16.4%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5023513"/>
                  </a:ext>
                </a:extLst>
              </a:tr>
              <a:tr h="2551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 </a:t>
                      </a:r>
                    </a:p>
                  </a:txBody>
                  <a:tcPr marL="5825" marR="5825" marT="58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1" fontAlgn="ctr"/>
                      <a:r>
                        <a:rPr lang="fa-I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مجموع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 rtl="0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cs typeface="Bahij Zar" panose="02040503050201020203" pitchFamily="18" charset="-78"/>
                        </a:rPr>
                        <a:t>30,113.2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19,910.6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13,301.5</a:t>
                      </a:r>
                    </a:p>
                  </a:txBody>
                  <a:tcPr marL="5825" marR="5825" marT="58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1" i="0" u="none" strike="noStrike" kern="120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  (6,609.0)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Bahij Zar" panose="02040503050201020203" pitchFamily="18" charset="-78"/>
                          <a:ea typeface="+mn-ea"/>
                          <a:cs typeface="Bahij Zar" panose="02040503050201020203" pitchFamily="18" charset="-78"/>
                        </a:rPr>
                        <a:t>-33.2%</a:t>
                      </a:r>
                    </a:p>
                  </a:txBody>
                  <a:tcPr marL="5825" marR="5825" marT="58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8843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5416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2716</Words>
  <Application>Microsoft Office PowerPoint</Application>
  <PresentationFormat>Custom</PresentationFormat>
  <Paragraphs>1217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37</cp:revision>
  <dcterms:created xsi:type="dcterms:W3CDTF">2020-09-01T05:33:10Z</dcterms:created>
  <dcterms:modified xsi:type="dcterms:W3CDTF">2020-09-21T07:40:27Z</dcterms:modified>
</cp:coreProperties>
</file>