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8" r:id="rId3"/>
    <p:sldId id="276" r:id="rId4"/>
    <p:sldId id="277" r:id="rId5"/>
    <p:sldId id="260" r:id="rId6"/>
    <p:sldId id="274" r:id="rId7"/>
  </p:sldIdLst>
  <p:sldSz cx="12192000" cy="6858000"/>
  <p:notesSz cx="6735763" cy="98663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2509" autoAdjust="0"/>
    <p:restoredTop sz="94343" autoAdjust="0"/>
  </p:normalViewPr>
  <p:slideViewPr>
    <p:cSldViewPr snapToGrid="0">
      <p:cViewPr varScale="1">
        <p:scale>
          <a:sx n="116" d="100"/>
          <a:sy n="116" d="100"/>
        </p:scale>
        <p:origin x="-504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BA79D-3983-4E47-A65B-69006CFF9649}" type="datetimeFigureOut">
              <a:rPr lang="en-US" smtClean="0"/>
              <a:pPr/>
              <a:t>12/12/2020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82C64B-1A03-4B9F-A92A-6D837F97C81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77078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82C64B-1A03-4B9F-A92A-6D837F97C812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898935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82C64B-1A03-4B9F-A92A-6D837F97C812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764025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82C64B-1A03-4B9F-A92A-6D837F97C812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915467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3E00E-1112-4317-8793-ABC260B9109A}" type="datetimeFigureOut">
              <a:rPr lang="en-US" smtClean="0"/>
              <a:pPr/>
              <a:t>12/12/2020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A0917-B186-40F9-98BB-A988D563E6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536430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3E00E-1112-4317-8793-ABC260B9109A}" type="datetimeFigureOut">
              <a:rPr lang="en-US" smtClean="0"/>
              <a:pPr/>
              <a:t>12/12/2020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A0917-B186-40F9-98BB-A988D563E6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56476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3E00E-1112-4317-8793-ABC260B9109A}" type="datetimeFigureOut">
              <a:rPr lang="en-US" smtClean="0"/>
              <a:pPr/>
              <a:t>12/12/2020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A0917-B186-40F9-98BB-A988D563E6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886103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3E00E-1112-4317-8793-ABC260B9109A}" type="datetimeFigureOut">
              <a:rPr lang="en-US" smtClean="0"/>
              <a:pPr/>
              <a:t>12/12/2020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A0917-B186-40F9-98BB-A988D563E6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394863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3E00E-1112-4317-8793-ABC260B9109A}" type="datetimeFigureOut">
              <a:rPr lang="en-US" smtClean="0"/>
              <a:pPr/>
              <a:t>12/12/2020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A0917-B186-40F9-98BB-A988D563E6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70187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3E00E-1112-4317-8793-ABC260B9109A}" type="datetimeFigureOut">
              <a:rPr lang="en-US" smtClean="0"/>
              <a:pPr/>
              <a:t>12/12/2020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A0917-B186-40F9-98BB-A988D563E6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62191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3E00E-1112-4317-8793-ABC260B9109A}" type="datetimeFigureOut">
              <a:rPr lang="en-US" smtClean="0"/>
              <a:pPr/>
              <a:t>12/12/2020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A0917-B186-40F9-98BB-A988D563E6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92373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3E00E-1112-4317-8793-ABC260B9109A}" type="datetimeFigureOut">
              <a:rPr lang="en-US" smtClean="0"/>
              <a:pPr/>
              <a:t>12/12/2020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A0917-B186-40F9-98BB-A988D563E6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55119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3E00E-1112-4317-8793-ABC260B9109A}" type="datetimeFigureOut">
              <a:rPr lang="en-US" smtClean="0"/>
              <a:pPr/>
              <a:t>12/12/2020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A0917-B186-40F9-98BB-A988D563E6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935335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3E00E-1112-4317-8793-ABC260B9109A}" type="datetimeFigureOut">
              <a:rPr lang="en-US" smtClean="0"/>
              <a:pPr/>
              <a:t>12/12/2020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A0917-B186-40F9-98BB-A988D563E6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8670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3E00E-1112-4317-8793-ABC260B9109A}" type="datetimeFigureOut">
              <a:rPr lang="en-US" smtClean="0"/>
              <a:pPr/>
              <a:t>12/12/2020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A0917-B186-40F9-98BB-A988D563E6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43870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23E00E-1112-4317-8793-ABC260B9109A}" type="datetimeFigureOut">
              <a:rPr lang="en-US" smtClean="0"/>
              <a:pPr/>
              <a:t>12/12/2020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AA0917-B186-40F9-98BB-A988D563E6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51888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45743" y="4033695"/>
            <a:ext cx="9481456" cy="2077612"/>
          </a:xfrm>
        </p:spPr>
        <p:txBody>
          <a:bodyPr>
            <a:normAutofit fontScale="47500" lnSpcReduction="20000"/>
          </a:bodyPr>
          <a:lstStyle/>
          <a:p>
            <a:r>
              <a:rPr lang="ps-AF" sz="5100" b="1" dirty="0">
                <a:latin typeface="Bahij Mitra" panose="02040503050201020203" pitchFamily="18" charset="-78"/>
                <a:cs typeface="Bahij Mitra" panose="02040503050201020203" pitchFamily="18" charset="-78"/>
              </a:rPr>
              <a:t>ریاست عمومي پالیسی مالی و اقتصاد بزرګ</a:t>
            </a:r>
          </a:p>
          <a:p>
            <a:endParaRPr lang="ps-AF" dirty="0">
              <a:latin typeface="Bahij Mitra" panose="02040503050201020203" pitchFamily="18" charset="-78"/>
              <a:cs typeface="Bahij Mitra" panose="02040503050201020203" pitchFamily="18" charset="-78"/>
            </a:endParaRPr>
          </a:p>
          <a:p>
            <a:r>
              <a:rPr lang="ps-AF" sz="5100" b="1" dirty="0">
                <a:latin typeface="Bahij Mitra" panose="02040503050201020203" pitchFamily="18" charset="-78"/>
                <a:cs typeface="Bahij Mitra" panose="02040503050201020203" pitchFamily="18" charset="-78"/>
              </a:rPr>
              <a:t>راپور مدیریت نقدی</a:t>
            </a:r>
            <a:r>
              <a:rPr lang="ps-AF" sz="3800" b="1" dirty="0">
                <a:latin typeface="Bahij Mitra" panose="02040503050201020203" pitchFamily="18" charset="-78"/>
                <a:cs typeface="Bahij Mitra" panose="02040503050201020203" pitchFamily="18" charset="-78"/>
              </a:rPr>
              <a:t> </a:t>
            </a:r>
            <a:endParaRPr lang="en-US" sz="3800" b="1" dirty="0">
              <a:latin typeface="Bahij Mitra" panose="02040503050201020203" pitchFamily="18" charset="-78"/>
              <a:cs typeface="Bahij Mitra" panose="02040503050201020203" pitchFamily="18" charset="-78"/>
            </a:endParaRPr>
          </a:p>
          <a:p>
            <a:endParaRPr lang="fa-IR" b="1" dirty="0">
              <a:latin typeface="Bahij Mitra" panose="02040503050201020203" pitchFamily="18" charset="-78"/>
              <a:cs typeface="Bahij Mitra" panose="02040503050201020203" pitchFamily="18" charset="-78"/>
            </a:endParaRPr>
          </a:p>
          <a:p>
            <a:r>
              <a:rPr lang="fa-IR" sz="4200" b="1" dirty="0" smtClean="0">
                <a:latin typeface="Bahij Mitra" panose="02040503050201020203" pitchFamily="18" charset="-78"/>
                <a:cs typeface="Bahij Mitra" panose="02040503050201020203" pitchFamily="18" charset="-78"/>
              </a:rPr>
              <a:t>19 قوس</a:t>
            </a:r>
            <a:r>
              <a:rPr lang="ps-AF" sz="4200" b="1" dirty="0" smtClean="0">
                <a:latin typeface="Bahij Mitra" panose="02040503050201020203" pitchFamily="18" charset="-78"/>
                <a:cs typeface="Bahij Mitra" panose="02040503050201020203" pitchFamily="18" charset="-78"/>
              </a:rPr>
              <a:t>، ۱۳۹۹</a:t>
            </a:r>
            <a:endParaRPr lang="en-US" sz="4200" b="1" dirty="0" smtClean="0">
              <a:latin typeface="Bahij Mitra" panose="02040503050201020203" pitchFamily="18" charset="-78"/>
              <a:cs typeface="Bahij Mitra" panose="02040503050201020203" pitchFamily="18" charset="-78"/>
            </a:endParaRPr>
          </a:p>
          <a:p>
            <a:endParaRPr lang="en-US" dirty="0" smtClean="0">
              <a:latin typeface="Bahij Mitra" panose="02040503050201020203" pitchFamily="18" charset="-78"/>
              <a:cs typeface="Bahij Mitra" panose="02040503050201020203" pitchFamily="18" charset="-78"/>
            </a:endParaRPr>
          </a:p>
          <a:p>
            <a:r>
              <a:rPr lang="en-US" dirty="0" smtClean="0">
                <a:latin typeface="Bahij Mitra" panose="02040503050201020203" pitchFamily="18" charset="-78"/>
                <a:cs typeface="Bahij Mitra" panose="02040503050201020203" pitchFamily="18" charset="-78"/>
              </a:rPr>
              <a:t> </a:t>
            </a:r>
            <a:endParaRPr lang="en-US" dirty="0">
              <a:latin typeface="Bahij Mitra" panose="02040503050201020203" pitchFamily="18" charset="-78"/>
              <a:cs typeface="Bahij Mitra" panose="02040503050201020203" pitchFamily="18" charset="-78"/>
            </a:endParaRPr>
          </a:p>
          <a:p>
            <a:endParaRPr lang="en-US" dirty="0">
              <a:latin typeface="Bahij Mitra" panose="02040503050201020203" pitchFamily="18" charset="-78"/>
              <a:cs typeface="Bahij Mitra" panose="02040503050201020203" pitchFamily="18" charset="-78"/>
            </a:endParaRPr>
          </a:p>
          <a:p>
            <a:endParaRPr lang="en-US" dirty="0">
              <a:latin typeface="Bahij Mitra" panose="02040503050201020203" pitchFamily="18" charset="-78"/>
              <a:cs typeface="Bahij Mitra" panose="02040503050201020203" pitchFamily="18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20C185D2-8B9E-6A49-B6E2-549FFEB64AA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839" r="41839" b="36633"/>
          <a:stretch/>
        </p:blipFill>
        <p:spPr>
          <a:xfrm>
            <a:off x="5105289" y="691649"/>
            <a:ext cx="1783925" cy="1857983"/>
          </a:xfrm>
          <a:prstGeom prst="rect">
            <a:avLst/>
          </a:prstGeom>
        </p:spPr>
      </p:pic>
      <p:sp>
        <p:nvSpPr>
          <p:cNvPr id="4" name="Subtitle 2">
            <a:extLst>
              <a:ext uri="{FF2B5EF4-FFF2-40B4-BE49-F238E27FC236}">
                <a16:creationId xmlns:a16="http://schemas.microsoft.com/office/drawing/2014/main" xmlns="" id="{E3CD20EF-9DC7-2044-ABED-423B747C4585}"/>
              </a:ext>
            </a:extLst>
          </p:cNvPr>
          <p:cNvSpPr txBox="1">
            <a:spLocks/>
          </p:cNvSpPr>
          <p:nvPr/>
        </p:nvSpPr>
        <p:spPr>
          <a:xfrm>
            <a:off x="6766221" y="1125538"/>
            <a:ext cx="4261330" cy="150606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s-AF" sz="5100" b="1" dirty="0">
                <a:latin typeface="Bahij Mitra" panose="02040503050201020203" pitchFamily="18" charset="-78"/>
                <a:cs typeface="Bahij Mitra" panose="02040503050201020203" pitchFamily="18" charset="-78"/>
              </a:rPr>
              <a:t>د افغانستان اسلامي جمهوریت</a:t>
            </a:r>
          </a:p>
          <a:p>
            <a:r>
              <a:rPr lang="ps-AF" sz="4200" b="1" dirty="0">
                <a:latin typeface="Bahij Mitra" panose="02040503050201020203" pitchFamily="18" charset="-78"/>
                <a:cs typeface="Bahij Mitra" panose="02040503050201020203" pitchFamily="18" charset="-78"/>
              </a:rPr>
              <a:t>د مالیې وزارت </a:t>
            </a:r>
            <a:endParaRPr lang="en-US" sz="4200" b="1" dirty="0">
              <a:latin typeface="Bahij Mitra" panose="02040503050201020203" pitchFamily="18" charset="-78"/>
              <a:cs typeface="Bahij Mitra" panose="02040503050201020203" pitchFamily="18" charset="-78"/>
            </a:endParaRPr>
          </a:p>
          <a:p>
            <a:endParaRPr lang="en-US" dirty="0">
              <a:latin typeface="Bahij Mitra" panose="02040503050201020203" pitchFamily="18" charset="-78"/>
              <a:cs typeface="Bahij Mitra" panose="02040503050201020203" pitchFamily="18" charset="-78"/>
            </a:endParaRPr>
          </a:p>
          <a:p>
            <a:r>
              <a:rPr lang="en-US" dirty="0">
                <a:latin typeface="Bahij Mitra" panose="02040503050201020203" pitchFamily="18" charset="-78"/>
                <a:cs typeface="Bahij Mitra" panose="02040503050201020203" pitchFamily="18" charset="-78"/>
              </a:rPr>
              <a:t> </a:t>
            </a:r>
          </a:p>
          <a:p>
            <a:endParaRPr lang="en-US" dirty="0">
              <a:latin typeface="Bahij Mitra" panose="02040503050201020203" pitchFamily="18" charset="-78"/>
              <a:cs typeface="Bahij Mitra" panose="02040503050201020203" pitchFamily="18" charset="-78"/>
            </a:endParaRPr>
          </a:p>
          <a:p>
            <a:endParaRPr lang="en-US" dirty="0">
              <a:latin typeface="Bahij Mitra" panose="02040503050201020203" pitchFamily="18" charset="-78"/>
              <a:cs typeface="Bahij Mitra" panose="02040503050201020203" pitchFamily="18" charset="-78"/>
            </a:endParaRP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xmlns="" id="{02ED2FC2-A041-1849-B6AF-3118AB1251CB}"/>
              </a:ext>
            </a:extLst>
          </p:cNvPr>
          <p:cNvSpPr txBox="1">
            <a:spLocks/>
          </p:cNvSpPr>
          <p:nvPr/>
        </p:nvSpPr>
        <p:spPr>
          <a:xfrm>
            <a:off x="966952" y="1140035"/>
            <a:ext cx="4138337" cy="1477076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s-AF" sz="5100" b="1" dirty="0">
                <a:latin typeface="Bahij Mitra" panose="02040503050201020203" pitchFamily="18" charset="-78"/>
                <a:cs typeface="Bahij Mitra" panose="02040503050201020203" pitchFamily="18" charset="-78"/>
              </a:rPr>
              <a:t>جمهوری اسلامی افغانستان</a:t>
            </a:r>
          </a:p>
          <a:p>
            <a:r>
              <a:rPr lang="ps-AF" sz="4200" b="1" dirty="0">
                <a:latin typeface="Bahij Mitra" panose="02040503050201020203" pitchFamily="18" charset="-78"/>
                <a:cs typeface="Bahij Mitra" panose="02040503050201020203" pitchFamily="18" charset="-78"/>
              </a:rPr>
              <a:t>وزارت مالیه</a:t>
            </a:r>
            <a:endParaRPr lang="en-US" sz="4200" b="1" dirty="0">
              <a:latin typeface="Bahij Mitra" panose="02040503050201020203" pitchFamily="18" charset="-78"/>
              <a:cs typeface="Bahij Mitra" panose="02040503050201020203" pitchFamily="18" charset="-78"/>
            </a:endParaRPr>
          </a:p>
          <a:p>
            <a:endParaRPr lang="en-US" dirty="0">
              <a:latin typeface="Bahij Mitra" panose="02040503050201020203" pitchFamily="18" charset="-78"/>
              <a:cs typeface="Bahij Mitra" panose="02040503050201020203" pitchFamily="18" charset="-78"/>
            </a:endParaRPr>
          </a:p>
          <a:p>
            <a:r>
              <a:rPr lang="en-US" dirty="0">
                <a:latin typeface="Bahij Mitra" panose="02040503050201020203" pitchFamily="18" charset="-78"/>
                <a:cs typeface="Bahij Mitra" panose="02040503050201020203" pitchFamily="18" charset="-78"/>
              </a:rPr>
              <a:t> </a:t>
            </a:r>
          </a:p>
          <a:p>
            <a:endParaRPr lang="en-US" dirty="0">
              <a:latin typeface="Bahij Mitra" panose="02040503050201020203" pitchFamily="18" charset="-78"/>
              <a:cs typeface="Bahij Mitra" panose="02040503050201020203" pitchFamily="18" charset="-78"/>
            </a:endParaRPr>
          </a:p>
          <a:p>
            <a:endParaRPr lang="en-US" dirty="0">
              <a:latin typeface="Bahij Mitra" panose="02040503050201020203" pitchFamily="18" charset="-78"/>
              <a:cs typeface="Bahij Mitra" panose="02040503050201020203" pitchFamily="18" charset="-78"/>
            </a:endParaRP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xmlns="" id="{0294EE7D-002B-EF46-8E1A-804CF70E64F7}"/>
              </a:ext>
            </a:extLst>
          </p:cNvPr>
          <p:cNvSpPr txBox="1">
            <a:spLocks/>
          </p:cNvSpPr>
          <p:nvPr/>
        </p:nvSpPr>
        <p:spPr>
          <a:xfrm>
            <a:off x="3563380" y="2803089"/>
            <a:ext cx="4867741" cy="12306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>
                <a:cs typeface="Bahij Mitra" panose="02040503050201020203" pitchFamily="18" charset="-78"/>
              </a:rPr>
              <a:t>Islamic Republic of Afghanistan</a:t>
            </a:r>
          </a:p>
          <a:p>
            <a:r>
              <a:rPr lang="en-US" sz="2000" b="1" dirty="0">
                <a:cs typeface="Bahij Mitra" panose="02040503050201020203" pitchFamily="18" charset="-78"/>
              </a:rPr>
              <a:t>Ministry of Finance</a:t>
            </a:r>
          </a:p>
          <a:p>
            <a:r>
              <a:rPr lang="en-US" sz="2000" dirty="0">
                <a:cs typeface="Bahij Mitra" panose="02040503050201020203" pitchFamily="18" charset="-78"/>
              </a:rPr>
              <a:t> </a:t>
            </a:r>
          </a:p>
          <a:p>
            <a:endParaRPr lang="en-US" sz="2000" dirty="0">
              <a:cs typeface="Bahij Mitra" panose="02040503050201020203" pitchFamily="18" charset="-78"/>
            </a:endParaRPr>
          </a:p>
          <a:p>
            <a:endParaRPr lang="en-US" sz="2000" dirty="0">
              <a:cs typeface="Bahij Mitra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81430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xmlns="" id="{1A4A3488-9FFF-424C-9165-2AC7BFBA433A}"/>
              </a:ext>
            </a:extLst>
          </p:cNvPr>
          <p:cNvSpPr txBox="1">
            <a:spLocks/>
          </p:cNvSpPr>
          <p:nvPr/>
        </p:nvSpPr>
        <p:spPr>
          <a:xfrm>
            <a:off x="437322" y="287669"/>
            <a:ext cx="11288863" cy="71377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r>
              <a:rPr lang="fa-IR" sz="3200" b="1" dirty="0">
                <a:latin typeface="Bahij Mitra" panose="02040503050201020203" pitchFamily="18" charset="-78"/>
                <a:cs typeface="Bahij Mitra" panose="02040503050201020203" pitchFamily="18" charset="-78"/>
              </a:rPr>
              <a:t>مقایسه عواید حقیقی با هدف سال مالی ۱۳۹۹</a:t>
            </a:r>
            <a:endParaRPr 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Bahij Mitra" panose="02040503050201020203" pitchFamily="18" charset="-78"/>
              <a:cs typeface="Bahij Mitra" panose="02040503050201020203" pitchFamily="18" charset="-78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0997961"/>
              </p:ext>
            </p:extLst>
          </p:nvPr>
        </p:nvGraphicFramePr>
        <p:xfrm>
          <a:off x="535575" y="1296515"/>
          <a:ext cx="11190610" cy="5131234"/>
        </p:xfrm>
        <a:graphic>
          <a:graphicData uri="http://schemas.openxmlformats.org/drawingml/2006/table">
            <a:tbl>
              <a:tblPr rtl="1"/>
              <a:tblGrid>
                <a:gridCol w="80479">
                  <a:extLst>
                    <a:ext uri="{9D8B030D-6E8A-4147-A177-3AD203B41FA5}">
                      <a16:colId xmlns:a16="http://schemas.microsoft.com/office/drawing/2014/main" xmlns="" val="2482315386"/>
                    </a:ext>
                  </a:extLst>
                </a:gridCol>
                <a:gridCol w="3444503">
                  <a:extLst>
                    <a:ext uri="{9D8B030D-6E8A-4147-A177-3AD203B41FA5}">
                      <a16:colId xmlns:a16="http://schemas.microsoft.com/office/drawing/2014/main" xmlns="" val="2542009407"/>
                    </a:ext>
                  </a:extLst>
                </a:gridCol>
                <a:gridCol w="1754443">
                  <a:extLst>
                    <a:ext uri="{9D8B030D-6E8A-4147-A177-3AD203B41FA5}">
                      <a16:colId xmlns:a16="http://schemas.microsoft.com/office/drawing/2014/main" xmlns="" val="267161480"/>
                    </a:ext>
                  </a:extLst>
                </a:gridCol>
                <a:gridCol w="1754443">
                  <a:extLst>
                    <a:ext uri="{9D8B030D-6E8A-4147-A177-3AD203B41FA5}">
                      <a16:colId xmlns:a16="http://schemas.microsoft.com/office/drawing/2014/main" xmlns="" val="2163414472"/>
                    </a:ext>
                  </a:extLst>
                </a:gridCol>
                <a:gridCol w="1754443">
                  <a:extLst>
                    <a:ext uri="{9D8B030D-6E8A-4147-A177-3AD203B41FA5}">
                      <a16:colId xmlns:a16="http://schemas.microsoft.com/office/drawing/2014/main" xmlns="" val="3182997063"/>
                    </a:ext>
                  </a:extLst>
                </a:gridCol>
                <a:gridCol w="2402299">
                  <a:extLst>
                    <a:ext uri="{9D8B030D-6E8A-4147-A177-3AD203B41FA5}">
                      <a16:colId xmlns:a16="http://schemas.microsoft.com/office/drawing/2014/main" xmlns="" val="3298449010"/>
                    </a:ext>
                  </a:extLst>
                </a:gridCol>
              </a:tblGrid>
              <a:tr h="295209">
                <a:tc>
                  <a:txBody>
                    <a:bodyPr/>
                    <a:lstStyle/>
                    <a:p>
                      <a:pPr algn="l" rtl="0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Bahij Mitra" panose="02040503050201020203" pitchFamily="18" charset="-78"/>
                        <a:cs typeface="Bahij Mitra" panose="02040503050201020203" pitchFamily="18" charset="-78"/>
                      </a:endParaRPr>
                    </a:p>
                  </a:txBody>
                  <a:tcPr marL="7846" marR="7846" marT="78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800" b="0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ارقام به میلیارد افغانی</a:t>
                      </a:r>
                    </a:p>
                  </a:txBody>
                  <a:tcPr marL="7846" marR="7846" marT="78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Bahij Mitra" panose="02040503050201020203" pitchFamily="18" charset="-78"/>
                        <a:cs typeface="Bahij Mitra" panose="02040503050201020203" pitchFamily="18" charset="-78"/>
                      </a:endParaRPr>
                    </a:p>
                  </a:txBody>
                  <a:tcPr marL="7846" marR="7846" marT="78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Bahij Mitra" panose="02040503050201020203" pitchFamily="18" charset="-78"/>
                        <a:cs typeface="Bahij Mitra" panose="02040503050201020203" pitchFamily="18" charset="-78"/>
                      </a:endParaRPr>
                    </a:p>
                  </a:txBody>
                  <a:tcPr marL="7846" marR="7846" marT="78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Bahij Mitra" panose="02040503050201020203" pitchFamily="18" charset="-78"/>
                        <a:cs typeface="Bahij Mitra" panose="02040503050201020203" pitchFamily="18" charset="-78"/>
                      </a:endParaRPr>
                    </a:p>
                  </a:txBody>
                  <a:tcPr marL="7846" marR="7846" marT="78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Bahij Mitra" panose="02040503050201020203" pitchFamily="18" charset="-78"/>
                        <a:cs typeface="Bahij Mitra" panose="02040503050201020203" pitchFamily="18" charset="-78"/>
                      </a:endParaRPr>
                    </a:p>
                  </a:txBody>
                  <a:tcPr marL="7846" marR="7846" marT="78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792804984"/>
                  </a:ext>
                </a:extLst>
              </a:tr>
              <a:tr h="277843">
                <a:tc rowSpan="2" gridSpan="2">
                  <a:txBody>
                    <a:bodyPr/>
                    <a:lstStyle/>
                    <a:p>
                      <a:pPr algn="ctr" rtl="1" fontAlgn="ctr"/>
                      <a:r>
                        <a:rPr lang="fa-IR" sz="1800" b="1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ادراه مربوط</a:t>
                      </a:r>
                    </a:p>
                  </a:txBody>
                  <a:tcPr marL="7846" marR="7846" marT="78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800" b="1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هدف کلی</a:t>
                      </a:r>
                    </a:p>
                  </a:txBody>
                  <a:tcPr marL="7846" marR="7846" marT="7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800" b="1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حقیقی </a:t>
                      </a:r>
                    </a:p>
                  </a:txBody>
                  <a:tcPr marL="7846" marR="7846" marT="78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800" b="1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تفاوت</a:t>
                      </a:r>
                    </a:p>
                  </a:txBody>
                  <a:tcPr marL="7846" marR="7846" marT="78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800" b="1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اجراآت برای حصول هدف </a:t>
                      </a:r>
                    </a:p>
                  </a:txBody>
                  <a:tcPr marL="7846" marR="7846" marT="7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45630914"/>
                  </a:ext>
                </a:extLst>
              </a:tr>
              <a:tr h="230957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800" b="0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ملیارد افغانی</a:t>
                      </a:r>
                    </a:p>
                  </a:txBody>
                  <a:tcPr marL="7846" marR="7846" marT="7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800" b="0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ملیارد افغانی</a:t>
                      </a:r>
                    </a:p>
                  </a:txBody>
                  <a:tcPr marL="7846" marR="7846" marT="784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800" b="0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ملیارد افغانی</a:t>
                      </a:r>
                    </a:p>
                  </a:txBody>
                  <a:tcPr marL="7846" marR="7846" marT="78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800" b="0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قوس</a:t>
                      </a:r>
                    </a:p>
                  </a:txBody>
                  <a:tcPr marL="7846" marR="7846" marT="7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76991367"/>
                  </a:ext>
                </a:extLst>
              </a:tr>
              <a:tr h="261661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 </a:t>
                      </a:r>
                    </a:p>
                  </a:txBody>
                  <a:tcPr marL="7846" marR="7846" marT="78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800" b="1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ریاست عمومی گمرکات </a:t>
                      </a:r>
                    </a:p>
                  </a:txBody>
                  <a:tcPr marL="7846" marR="7846" marT="78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81.77</a:t>
                      </a:r>
                    </a:p>
                  </a:txBody>
                  <a:tcPr marL="7846" marR="7846" marT="7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70.88</a:t>
                      </a:r>
                    </a:p>
                  </a:txBody>
                  <a:tcPr marL="7846" marR="7846" marT="78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>
                          <a:solidFill>
                            <a:srgbClr val="FF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-10.89</a:t>
                      </a:r>
                    </a:p>
                  </a:txBody>
                  <a:tcPr marL="7846" marR="7846" marT="78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10.89</a:t>
                      </a:r>
                    </a:p>
                  </a:txBody>
                  <a:tcPr marL="7846" marR="7846" marT="7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90204290"/>
                  </a:ext>
                </a:extLst>
              </a:tr>
              <a:tr h="234430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 </a:t>
                      </a:r>
                    </a:p>
                  </a:txBody>
                  <a:tcPr marL="7846" marR="7846" marT="78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800" b="1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ریاست عمومی عواید</a:t>
                      </a:r>
                    </a:p>
                  </a:txBody>
                  <a:tcPr marL="7846" marR="7846" marT="78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78.83</a:t>
                      </a:r>
                    </a:p>
                  </a:txBody>
                  <a:tcPr marL="7846" marR="7846" marT="7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73.02</a:t>
                      </a:r>
                    </a:p>
                  </a:txBody>
                  <a:tcPr marL="7846" marR="7846" marT="78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>
                          <a:solidFill>
                            <a:srgbClr val="FF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-5.81</a:t>
                      </a:r>
                    </a:p>
                  </a:txBody>
                  <a:tcPr marL="7846" marR="7846" marT="78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5.81</a:t>
                      </a:r>
                    </a:p>
                  </a:txBody>
                  <a:tcPr marL="7846" marR="7846" marT="7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749983917"/>
                  </a:ext>
                </a:extLst>
              </a:tr>
              <a:tr h="234430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 </a:t>
                      </a:r>
                    </a:p>
                  </a:txBody>
                  <a:tcPr marL="7846" marR="7846" marT="78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800" b="0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   وزارت خانه ها</a:t>
                      </a:r>
                    </a:p>
                  </a:txBody>
                  <a:tcPr marL="7846" marR="7846" marT="78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24.83</a:t>
                      </a:r>
                    </a:p>
                  </a:txBody>
                  <a:tcPr marL="7846" marR="7846" marT="7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21.48</a:t>
                      </a:r>
                    </a:p>
                  </a:txBody>
                  <a:tcPr marL="7846" marR="7846" marT="78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FF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-3.35</a:t>
                      </a:r>
                    </a:p>
                  </a:txBody>
                  <a:tcPr marL="7846" marR="7846" marT="78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3.35</a:t>
                      </a:r>
                    </a:p>
                  </a:txBody>
                  <a:tcPr marL="7846" marR="7846" marT="7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75508365"/>
                  </a:ext>
                </a:extLst>
              </a:tr>
              <a:tr h="234430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 </a:t>
                      </a:r>
                    </a:p>
                  </a:txBody>
                  <a:tcPr marL="7846" marR="7846" marT="78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800" b="0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   مستوفیتها</a:t>
                      </a:r>
                    </a:p>
                  </a:txBody>
                  <a:tcPr marL="7846" marR="7846" marT="78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13.30</a:t>
                      </a:r>
                    </a:p>
                  </a:txBody>
                  <a:tcPr marL="7846" marR="7846" marT="7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12.58</a:t>
                      </a:r>
                    </a:p>
                  </a:txBody>
                  <a:tcPr marL="7846" marR="7846" marT="78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FF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-0.72</a:t>
                      </a:r>
                    </a:p>
                  </a:txBody>
                  <a:tcPr marL="7846" marR="7846" marT="78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0.72</a:t>
                      </a:r>
                    </a:p>
                  </a:txBody>
                  <a:tcPr marL="7846" marR="7846" marT="7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91949381"/>
                  </a:ext>
                </a:extLst>
              </a:tr>
              <a:tr h="261661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 </a:t>
                      </a:r>
                    </a:p>
                  </a:txBody>
                  <a:tcPr marL="7846" marR="7846" marT="78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ps-AF" sz="1800" b="0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   مالیه دهنده ګان بزرگ </a:t>
                      </a:r>
                    </a:p>
                  </a:txBody>
                  <a:tcPr marL="7846" marR="7846" marT="78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23.60</a:t>
                      </a:r>
                    </a:p>
                  </a:txBody>
                  <a:tcPr marL="7846" marR="7846" marT="7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20.41</a:t>
                      </a:r>
                    </a:p>
                  </a:txBody>
                  <a:tcPr marL="7846" marR="7846" marT="78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-3.19</a:t>
                      </a:r>
                    </a:p>
                  </a:txBody>
                  <a:tcPr marL="7846" marR="7846" marT="78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3.19</a:t>
                      </a:r>
                    </a:p>
                  </a:txBody>
                  <a:tcPr marL="7846" marR="7846" marT="7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88183345"/>
                  </a:ext>
                </a:extLst>
              </a:tr>
              <a:tr h="261661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 </a:t>
                      </a:r>
                    </a:p>
                  </a:txBody>
                  <a:tcPr marL="7846" marR="7846" marT="78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ps-AF" sz="1800" b="0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   مالیه دهنده ګان متوسط</a:t>
                      </a:r>
                    </a:p>
                  </a:txBody>
                  <a:tcPr marL="7846" marR="7846" marT="78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14.25</a:t>
                      </a:r>
                    </a:p>
                  </a:txBody>
                  <a:tcPr marL="7846" marR="7846" marT="7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13.53</a:t>
                      </a:r>
                    </a:p>
                  </a:txBody>
                  <a:tcPr marL="7846" marR="7846" marT="78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FF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-0.72</a:t>
                      </a:r>
                    </a:p>
                  </a:txBody>
                  <a:tcPr marL="7846" marR="7846" marT="78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0.72</a:t>
                      </a:r>
                    </a:p>
                  </a:txBody>
                  <a:tcPr marL="7846" marR="7846" marT="7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96397788"/>
                  </a:ext>
                </a:extLst>
              </a:tr>
              <a:tr h="261661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 </a:t>
                      </a:r>
                    </a:p>
                  </a:txBody>
                  <a:tcPr marL="7846" marR="7846" marT="78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ps-AF" sz="1800" b="0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   مالیه دهنده ګان کوچک</a:t>
                      </a:r>
                    </a:p>
                  </a:txBody>
                  <a:tcPr marL="7846" marR="7846" marT="78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2.85</a:t>
                      </a:r>
                    </a:p>
                  </a:txBody>
                  <a:tcPr marL="7846" marR="7846" marT="7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2.98</a:t>
                      </a:r>
                    </a:p>
                  </a:txBody>
                  <a:tcPr marL="7846" marR="7846" marT="78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FF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0.13</a:t>
                      </a:r>
                    </a:p>
                  </a:txBody>
                  <a:tcPr marL="7846" marR="7846" marT="78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-0.13</a:t>
                      </a:r>
                    </a:p>
                  </a:txBody>
                  <a:tcPr marL="7846" marR="7846" marT="7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38670158"/>
                  </a:ext>
                </a:extLst>
              </a:tr>
              <a:tr h="261661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 </a:t>
                      </a:r>
                    </a:p>
                  </a:txBody>
                  <a:tcPr marL="7846" marR="7846" marT="78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800" b="0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   عواید متفرقه</a:t>
                      </a:r>
                    </a:p>
                  </a:txBody>
                  <a:tcPr marL="7846" marR="7846" marT="78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 </a:t>
                      </a:r>
                    </a:p>
                  </a:txBody>
                  <a:tcPr marL="7846" marR="7846" marT="7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2.04</a:t>
                      </a:r>
                    </a:p>
                  </a:txBody>
                  <a:tcPr marL="7846" marR="7846" marT="78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FF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 </a:t>
                      </a:r>
                    </a:p>
                  </a:txBody>
                  <a:tcPr marL="7846" marR="7846" marT="78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FF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 </a:t>
                      </a:r>
                    </a:p>
                  </a:txBody>
                  <a:tcPr marL="7846" marR="7846" marT="7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43154725"/>
                  </a:ext>
                </a:extLst>
              </a:tr>
              <a:tr h="286526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 </a:t>
                      </a:r>
                    </a:p>
                  </a:txBody>
                  <a:tcPr marL="7846" marR="7846" marT="78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800" b="1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مجموعه</a:t>
                      </a:r>
                    </a:p>
                  </a:txBody>
                  <a:tcPr marL="7846" marR="7846" marT="78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160.60</a:t>
                      </a:r>
                    </a:p>
                  </a:txBody>
                  <a:tcPr marL="7846" marR="7846" marT="7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143.90</a:t>
                      </a:r>
                    </a:p>
                  </a:txBody>
                  <a:tcPr marL="7846" marR="7846" marT="784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>
                          <a:solidFill>
                            <a:srgbClr val="FF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-16.70</a:t>
                      </a:r>
                    </a:p>
                  </a:txBody>
                  <a:tcPr marL="7846" marR="7846" marT="78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16.70</a:t>
                      </a:r>
                    </a:p>
                  </a:txBody>
                  <a:tcPr marL="7846" marR="7846" marT="7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45225591"/>
                  </a:ext>
                </a:extLst>
              </a:tr>
              <a:tr h="286526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 </a:t>
                      </a:r>
                    </a:p>
                  </a:txBody>
                  <a:tcPr marL="7846" marR="7846" marT="78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800" b="0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مبلغ مفاد افغانستان بانک </a:t>
                      </a:r>
                    </a:p>
                  </a:txBody>
                  <a:tcPr marL="7846" marR="7846" marT="78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12.70</a:t>
                      </a:r>
                    </a:p>
                  </a:txBody>
                  <a:tcPr marL="7846" marR="7846" marT="7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12.70</a:t>
                      </a:r>
                    </a:p>
                  </a:txBody>
                  <a:tcPr marL="7846" marR="7846" marT="784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FF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0.00</a:t>
                      </a:r>
                    </a:p>
                  </a:txBody>
                  <a:tcPr marL="7846" marR="7846" marT="78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 </a:t>
                      </a:r>
                    </a:p>
                  </a:txBody>
                  <a:tcPr marL="7846" marR="7846" marT="7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8063471"/>
                  </a:ext>
                </a:extLst>
              </a:tr>
              <a:tr h="286526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 </a:t>
                      </a:r>
                    </a:p>
                  </a:txBody>
                  <a:tcPr marL="7846" marR="7846" marT="78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800" b="0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افغان تیلیکام</a:t>
                      </a:r>
                    </a:p>
                  </a:txBody>
                  <a:tcPr marL="7846" marR="7846" marT="78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2.00</a:t>
                      </a:r>
                    </a:p>
                  </a:txBody>
                  <a:tcPr marL="7846" marR="7846" marT="7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0</a:t>
                      </a:r>
                    </a:p>
                  </a:txBody>
                  <a:tcPr marL="7846" marR="7846" marT="78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FF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-2.00</a:t>
                      </a:r>
                    </a:p>
                  </a:txBody>
                  <a:tcPr marL="7846" marR="7846" marT="78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 </a:t>
                      </a:r>
                    </a:p>
                  </a:txBody>
                  <a:tcPr marL="7846" marR="7846" marT="7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02335705"/>
                  </a:ext>
                </a:extLst>
              </a:tr>
              <a:tr h="286526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 </a:t>
                      </a:r>
                    </a:p>
                  </a:txBody>
                  <a:tcPr marL="7846" marR="7846" marT="78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800" b="0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اداره اترا</a:t>
                      </a:r>
                    </a:p>
                  </a:txBody>
                  <a:tcPr marL="7846" marR="7846" marT="78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1.00</a:t>
                      </a:r>
                    </a:p>
                  </a:txBody>
                  <a:tcPr marL="7846" marR="7846" marT="7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0</a:t>
                      </a:r>
                    </a:p>
                  </a:txBody>
                  <a:tcPr marL="7846" marR="7846" marT="78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FF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-1.00</a:t>
                      </a:r>
                    </a:p>
                  </a:txBody>
                  <a:tcPr marL="7846" marR="7846" marT="78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 </a:t>
                      </a:r>
                    </a:p>
                  </a:txBody>
                  <a:tcPr marL="7846" marR="7846" marT="7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95949814"/>
                  </a:ext>
                </a:extLst>
              </a:tr>
              <a:tr h="286526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 </a:t>
                      </a:r>
                    </a:p>
                  </a:txBody>
                  <a:tcPr marL="7846" marR="7846" marT="78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800" b="0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تصدی ذغال سنگ</a:t>
                      </a:r>
                    </a:p>
                  </a:txBody>
                  <a:tcPr marL="7846" marR="7846" marT="78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1.50</a:t>
                      </a:r>
                    </a:p>
                  </a:txBody>
                  <a:tcPr marL="7846" marR="7846" marT="7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0</a:t>
                      </a:r>
                    </a:p>
                  </a:txBody>
                  <a:tcPr marL="7846" marR="7846" marT="78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FF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-1.50</a:t>
                      </a:r>
                    </a:p>
                  </a:txBody>
                  <a:tcPr marL="7846" marR="7846" marT="78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 </a:t>
                      </a:r>
                    </a:p>
                  </a:txBody>
                  <a:tcPr marL="7846" marR="7846" marT="7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4473202"/>
                  </a:ext>
                </a:extLst>
              </a:tr>
              <a:tr h="295209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 </a:t>
                      </a:r>
                    </a:p>
                  </a:txBody>
                  <a:tcPr marL="7846" marR="7846" marT="78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800" b="1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مجموعه عمومی</a:t>
                      </a:r>
                    </a:p>
                  </a:txBody>
                  <a:tcPr marL="7846" marR="7846" marT="78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177.80</a:t>
                      </a:r>
                    </a:p>
                  </a:txBody>
                  <a:tcPr marL="7846" marR="7846" marT="7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156.60</a:t>
                      </a:r>
                    </a:p>
                  </a:txBody>
                  <a:tcPr marL="7846" marR="7846" marT="784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>
                          <a:solidFill>
                            <a:srgbClr val="FF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-21.20</a:t>
                      </a:r>
                    </a:p>
                  </a:txBody>
                  <a:tcPr marL="7846" marR="7846" marT="78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1" i="1" u="none" strike="noStrike">
                          <a:solidFill>
                            <a:srgbClr val="FF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 </a:t>
                      </a:r>
                    </a:p>
                  </a:txBody>
                  <a:tcPr marL="7846" marR="7846" marT="7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74942888"/>
                  </a:ext>
                </a:extLst>
              </a:tr>
              <a:tr h="286526">
                <a:tc>
                  <a:txBody>
                    <a:bodyPr/>
                    <a:lstStyle/>
                    <a:p>
                      <a:pPr algn="l" rtl="0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Bahij Mitra" panose="02040503050201020203" pitchFamily="18" charset="-78"/>
                        <a:cs typeface="Bahij Mitra" panose="02040503050201020203" pitchFamily="18" charset="-78"/>
                      </a:endParaRPr>
                    </a:p>
                  </a:txBody>
                  <a:tcPr marL="7846" marR="7846" marT="78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800" b="1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منبع: سیستم </a:t>
                      </a:r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Bahij Mitra" panose="02040503050201020203" pitchFamily="18" charset="-78"/>
                          <a:cs typeface="Bahij Mitra" panose="02040503050201020203" pitchFamily="18" charset="-78"/>
                        </a:rPr>
                        <a:t>RMIS</a:t>
                      </a:r>
                    </a:p>
                  </a:txBody>
                  <a:tcPr marL="7846" marR="7846" marT="78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Bahij Mitra" panose="02040503050201020203" pitchFamily="18" charset="-78"/>
                        <a:cs typeface="Bahij Mitra" panose="02040503050201020203" pitchFamily="18" charset="-78"/>
                      </a:endParaRPr>
                    </a:p>
                  </a:txBody>
                  <a:tcPr marL="7846" marR="7846" marT="78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Bahij Mitra" panose="02040503050201020203" pitchFamily="18" charset="-78"/>
                        <a:cs typeface="Bahij Mitra" panose="02040503050201020203" pitchFamily="18" charset="-78"/>
                      </a:endParaRPr>
                    </a:p>
                  </a:txBody>
                  <a:tcPr marL="7846" marR="7846" marT="78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Bahij Mitra" panose="02040503050201020203" pitchFamily="18" charset="-78"/>
                        <a:cs typeface="Bahij Mitra" panose="02040503050201020203" pitchFamily="18" charset="-78"/>
                      </a:endParaRPr>
                    </a:p>
                  </a:txBody>
                  <a:tcPr marL="7846" marR="7846" marT="78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Bahij Mitra" panose="02040503050201020203" pitchFamily="18" charset="-78"/>
                        <a:cs typeface="Bahij Mitra" panose="02040503050201020203" pitchFamily="18" charset="-78"/>
                      </a:endParaRPr>
                    </a:p>
                  </a:txBody>
                  <a:tcPr marL="7846" marR="7846" marT="78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406869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8190892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xmlns="" id="{54EDADAD-57F4-F44B-9357-BC4C4F4D0071}"/>
              </a:ext>
            </a:extLst>
          </p:cNvPr>
          <p:cNvSpPr txBox="1">
            <a:spLocks/>
          </p:cNvSpPr>
          <p:nvPr/>
        </p:nvSpPr>
        <p:spPr>
          <a:xfrm>
            <a:off x="437322" y="287669"/>
            <a:ext cx="11288863" cy="71377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r>
              <a:rPr lang="fa-IR" sz="3200" b="1" dirty="0">
                <a:latin typeface="Bahij Mitra" panose="02040503050201020203" pitchFamily="18" charset="-78"/>
                <a:cs typeface="Bahij Mitra" panose="02040503050201020203" pitchFamily="18" charset="-78"/>
              </a:rPr>
              <a:t>مقایسه عواید حقیقی با هدف سال مالی ۱۳۹۹ بشکل ګراف</a:t>
            </a:r>
            <a:endParaRPr 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Bahij Mitra" panose="02040503050201020203" pitchFamily="18" charset="-78"/>
              <a:cs typeface="Bahij Mitra" panose="02040503050201020203" pitchFamily="18" charset="-78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41879022"/>
              </p:ext>
            </p:extLst>
          </p:nvPr>
        </p:nvGraphicFramePr>
        <p:xfrm>
          <a:off x="483326" y="1371612"/>
          <a:ext cx="5564778" cy="4419646"/>
        </p:xfrm>
        <a:graphic>
          <a:graphicData uri="http://schemas.openxmlformats.org/drawingml/2006/table">
            <a:tbl>
              <a:tblPr/>
              <a:tblGrid>
                <a:gridCol w="5564778">
                  <a:extLst>
                    <a:ext uri="{9D8B030D-6E8A-4147-A177-3AD203B41FA5}">
                      <a16:colId xmlns:a16="http://schemas.microsoft.com/office/drawing/2014/main" xmlns="" val="4222109157"/>
                    </a:ext>
                  </a:extLst>
                </a:gridCol>
              </a:tblGrid>
              <a:tr h="441964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</a:lnL>
                    <a:lnR w="12700" cmpd="sng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</a:lnR>
                    <a:lnT w="12700" cmpd="sng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</a:lnT>
                    <a:lnB w="12700" cmpd="sng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8322615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44691713"/>
              </p:ext>
            </p:extLst>
          </p:nvPr>
        </p:nvGraphicFramePr>
        <p:xfrm>
          <a:off x="6048104" y="1371612"/>
          <a:ext cx="5564778" cy="4419646"/>
        </p:xfrm>
        <a:graphic>
          <a:graphicData uri="http://schemas.openxmlformats.org/drawingml/2006/table">
            <a:tbl>
              <a:tblPr/>
              <a:tblGrid>
                <a:gridCol w="5564778">
                  <a:extLst>
                    <a:ext uri="{9D8B030D-6E8A-4147-A177-3AD203B41FA5}">
                      <a16:colId xmlns:a16="http://schemas.microsoft.com/office/drawing/2014/main" xmlns="" val="4222109157"/>
                    </a:ext>
                  </a:extLst>
                </a:gridCol>
              </a:tblGrid>
              <a:tr h="441964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</a:lnL>
                    <a:lnR w="12700" cmpd="sng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</a:lnR>
                    <a:lnT w="12700" cmpd="sng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</a:lnT>
                    <a:lnB w="12700" cmpd="sng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8322615"/>
                  </a:ext>
                </a:extLst>
              </a:tr>
            </a:tbl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8105" y="1371612"/>
            <a:ext cx="5564778" cy="441964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325" y="1371612"/>
            <a:ext cx="5564778" cy="4419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160495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xmlns="" id="{54EDADAD-57F4-F44B-9357-BC4C4F4D0071}"/>
              </a:ext>
            </a:extLst>
          </p:cNvPr>
          <p:cNvSpPr txBox="1">
            <a:spLocks/>
          </p:cNvSpPr>
          <p:nvPr/>
        </p:nvSpPr>
        <p:spPr>
          <a:xfrm>
            <a:off x="437322" y="287669"/>
            <a:ext cx="11288863" cy="71377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r>
              <a:rPr lang="fa-IR" sz="3200" b="1" dirty="0">
                <a:latin typeface="Bahij Mitra" panose="02040503050201020203" pitchFamily="18" charset="-78"/>
                <a:cs typeface="Bahij Mitra" panose="02040503050201020203" pitchFamily="18" charset="-78"/>
              </a:rPr>
              <a:t>مقایسه عواید حقیقی با هدف سال مالی ۱۳۹۹ بشکل ګراف</a:t>
            </a:r>
            <a:endParaRPr 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Bahij Mitra" panose="02040503050201020203" pitchFamily="18" charset="-78"/>
              <a:cs typeface="Bahij Mitra" panose="02040503050201020203" pitchFamily="18" charset="-78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45215927"/>
              </p:ext>
            </p:extLst>
          </p:nvPr>
        </p:nvGraphicFramePr>
        <p:xfrm>
          <a:off x="498765" y="1436913"/>
          <a:ext cx="11163992" cy="4997137"/>
        </p:xfrm>
        <a:graphic>
          <a:graphicData uri="http://schemas.openxmlformats.org/drawingml/2006/table">
            <a:tbl>
              <a:tblPr/>
              <a:tblGrid>
                <a:gridCol w="11163992">
                  <a:extLst>
                    <a:ext uri="{9D8B030D-6E8A-4147-A177-3AD203B41FA5}">
                      <a16:colId xmlns:a16="http://schemas.microsoft.com/office/drawing/2014/main" xmlns="" val="2391188334"/>
                    </a:ext>
                  </a:extLst>
                </a:gridCol>
              </a:tblGrid>
              <a:tr h="499713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</a:lnL>
                    <a:lnR w="12700" cmpd="sng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</a:lnR>
                    <a:lnT w="12700" cmpd="sng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</a:lnT>
                    <a:lnB w="12700" cmpd="sng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13232192"/>
                  </a:ext>
                </a:extLst>
              </a:tr>
            </a:tbl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765" y="1436913"/>
            <a:ext cx="11163992" cy="4997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626035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xmlns="" id="{03604677-4B5B-5F44-B788-058BFF924F12}"/>
              </a:ext>
            </a:extLst>
          </p:cNvPr>
          <p:cNvSpPr txBox="1">
            <a:spLocks/>
          </p:cNvSpPr>
          <p:nvPr/>
        </p:nvSpPr>
        <p:spPr>
          <a:xfrm>
            <a:off x="437322" y="287669"/>
            <a:ext cx="11288863" cy="71377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fa-IR" sz="3200" b="1" dirty="0">
                <a:latin typeface="Bahij Mitra" panose="02040503050201020203" pitchFamily="18" charset="-78"/>
                <a:cs typeface="Bahij Mitra" panose="02040503050201020203" pitchFamily="18" charset="-78"/>
              </a:rPr>
              <a:t>جمع آوری عواید روزانه در ۱۰ روز اخیر سال مالی ۱۳۹۹</a:t>
            </a:r>
            <a:endParaRPr lang="en-US" sz="3200" b="1" dirty="0">
              <a:latin typeface="Bahij Mitra" panose="02040503050201020203" pitchFamily="18" charset="-78"/>
              <a:cs typeface="Bahij Mitra" panose="02040503050201020203" pitchFamily="18" charset="-78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03039279"/>
              </p:ext>
            </p:extLst>
          </p:nvPr>
        </p:nvGraphicFramePr>
        <p:xfrm>
          <a:off x="553789" y="1301921"/>
          <a:ext cx="11055927" cy="5150316"/>
        </p:xfrm>
        <a:graphic>
          <a:graphicData uri="http://schemas.openxmlformats.org/drawingml/2006/table">
            <a:tbl>
              <a:tblPr rtl="1"/>
              <a:tblGrid>
                <a:gridCol w="38146">
                  <a:extLst>
                    <a:ext uri="{9D8B030D-6E8A-4147-A177-3AD203B41FA5}">
                      <a16:colId xmlns:a16="http://schemas.microsoft.com/office/drawing/2014/main" xmlns="" val="1957820150"/>
                    </a:ext>
                  </a:extLst>
                </a:gridCol>
                <a:gridCol w="31773">
                  <a:extLst>
                    <a:ext uri="{9D8B030D-6E8A-4147-A177-3AD203B41FA5}">
                      <a16:colId xmlns:a16="http://schemas.microsoft.com/office/drawing/2014/main" xmlns="" val="3078586422"/>
                    </a:ext>
                  </a:extLst>
                </a:gridCol>
                <a:gridCol w="5748989">
                  <a:extLst>
                    <a:ext uri="{9D8B030D-6E8A-4147-A177-3AD203B41FA5}">
                      <a16:colId xmlns:a16="http://schemas.microsoft.com/office/drawing/2014/main" xmlns="" val="2242697442"/>
                    </a:ext>
                  </a:extLst>
                </a:gridCol>
                <a:gridCol w="1745673">
                  <a:extLst>
                    <a:ext uri="{9D8B030D-6E8A-4147-A177-3AD203B41FA5}">
                      <a16:colId xmlns:a16="http://schemas.microsoft.com/office/drawing/2014/main" xmlns="" val="534256629"/>
                    </a:ext>
                  </a:extLst>
                </a:gridCol>
                <a:gridCol w="1745673">
                  <a:extLst>
                    <a:ext uri="{9D8B030D-6E8A-4147-A177-3AD203B41FA5}">
                      <a16:colId xmlns:a16="http://schemas.microsoft.com/office/drawing/2014/main" xmlns="" val="4254317103"/>
                    </a:ext>
                  </a:extLst>
                </a:gridCol>
                <a:gridCol w="1745673">
                  <a:extLst>
                    <a:ext uri="{9D8B030D-6E8A-4147-A177-3AD203B41FA5}">
                      <a16:colId xmlns:a16="http://schemas.microsoft.com/office/drawing/2014/main" xmlns="" val="3542030146"/>
                    </a:ext>
                  </a:extLst>
                </a:gridCol>
              </a:tblGrid>
              <a:tr h="310667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 </a:t>
                      </a:r>
                    </a:p>
                  </a:txBody>
                  <a:tcPr marL="6373" marR="6373" marT="63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r" rtl="1" fontAlgn="ctr"/>
                      <a:r>
                        <a:rPr lang="fa-I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ارقام به میلیون افغانی </a:t>
                      </a:r>
                    </a:p>
                  </a:txBody>
                  <a:tcPr marL="6373" marR="6373" marT="63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rtl="1" fontAlgn="ctr"/>
                      <a:endParaRPr lang="fa-IR" sz="900" b="0" i="0" u="none" strike="noStrike" dirty="0">
                        <a:solidFill>
                          <a:srgbClr val="000000"/>
                        </a:solidFill>
                        <a:effectLst/>
                        <a:latin typeface="Bahij Nazanin" panose="02040503050201020203" pitchFamily="18" charset="-78"/>
                        <a:cs typeface="Bahij Nazanin" panose="02040503050201020203" pitchFamily="18" charset="-78"/>
                      </a:endParaRPr>
                    </a:p>
                  </a:txBody>
                  <a:tcPr marL="6373" marR="6373" marT="63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 </a:t>
                      </a:r>
                    </a:p>
                  </a:txBody>
                  <a:tcPr marL="6373" marR="6373" marT="63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 </a:t>
                      </a:r>
                    </a:p>
                  </a:txBody>
                  <a:tcPr marL="6373" marR="6373" marT="63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65713726"/>
                  </a:ext>
                </a:extLst>
              </a:tr>
              <a:tr h="288992">
                <a:tc gridSpan="3">
                  <a:txBody>
                    <a:bodyPr/>
                    <a:lstStyle/>
                    <a:p>
                      <a:pPr algn="r" rtl="0" fontAlgn="ctr"/>
                      <a:r>
                        <a:rPr lang="fa-IR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اوسط 10 روز اخیر</a:t>
                      </a:r>
                    </a:p>
                  </a:txBody>
                  <a:tcPr marL="6373" marR="6373" marT="63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305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Bahij Nazanin" panose="02040503050201020203" pitchFamily="18" charset="-78"/>
                        <a:cs typeface="Bahij Nazanin" panose="02040503050201020203" pitchFamily="18" charset="-78"/>
                      </a:endParaRPr>
                    </a:p>
                  </a:txBody>
                  <a:tcPr marL="6373" marR="6373" marT="637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284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Bahij Nazanin" panose="02040503050201020203" pitchFamily="18" charset="-78"/>
                        <a:cs typeface="Bahij Nazanin" panose="02040503050201020203" pitchFamily="18" charset="-78"/>
                      </a:endParaRPr>
                    </a:p>
                  </a:txBody>
                  <a:tcPr marL="6373" marR="6373" marT="637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589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Bahij Nazanin" panose="02040503050201020203" pitchFamily="18" charset="-78"/>
                        <a:cs typeface="Bahij Nazanin" panose="02040503050201020203" pitchFamily="18" charset="-78"/>
                      </a:endParaRPr>
                    </a:p>
                  </a:txBody>
                  <a:tcPr marL="6373" marR="6373" marT="637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34960855"/>
                  </a:ext>
                </a:extLst>
              </a:tr>
              <a:tr h="288992">
                <a:tc gridSpan="3">
                  <a:txBody>
                    <a:bodyPr/>
                    <a:lstStyle/>
                    <a:p>
                      <a:pPr algn="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 </a:t>
                      </a:r>
                    </a:p>
                  </a:txBody>
                  <a:tcPr marL="6373" marR="6373" marT="637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 </a:t>
                      </a:r>
                    </a:p>
                  </a:txBody>
                  <a:tcPr marL="6373" marR="6373" marT="637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 </a:t>
                      </a:r>
                    </a:p>
                  </a:txBody>
                  <a:tcPr marL="6373" marR="6373" marT="637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 </a:t>
                      </a:r>
                    </a:p>
                  </a:txBody>
                  <a:tcPr marL="6373" marR="6373" marT="637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79480961"/>
                  </a:ext>
                </a:extLst>
              </a:tr>
              <a:tr h="251424">
                <a:tc rowSpan="2" gridSpan="3">
                  <a:txBody>
                    <a:bodyPr/>
                    <a:lstStyle/>
                    <a:p>
                      <a:pPr algn="r" rtl="0" fontAlgn="ctr"/>
                      <a:r>
                        <a:rPr lang="fa-IR" sz="1800" b="1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 تاریخ         </a:t>
                      </a:r>
                    </a:p>
                  </a:txBody>
                  <a:tcPr marL="6373" marR="6373" marT="63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fa-IR" sz="1800" b="1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عواید روزانه</a:t>
                      </a:r>
                    </a:p>
                  </a:txBody>
                  <a:tcPr marL="6373" marR="6373" marT="637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24893636"/>
                  </a:ext>
                </a:extLst>
              </a:tr>
              <a:tr h="258872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800" b="1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گمرکات</a:t>
                      </a:r>
                    </a:p>
                  </a:txBody>
                  <a:tcPr marL="6373" marR="6373" marT="6373" marB="0" anchor="ctr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800" b="1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عواید</a:t>
                      </a:r>
                    </a:p>
                  </a:txBody>
                  <a:tcPr marL="6373" marR="6373" marT="6373" marB="0" anchor="ctr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800" b="1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مجموع</a:t>
                      </a:r>
                    </a:p>
                  </a:txBody>
                  <a:tcPr marL="6373" marR="6373" marT="637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90827529"/>
                  </a:ext>
                </a:extLst>
              </a:tr>
              <a:tr h="269245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 </a:t>
                      </a:r>
                    </a:p>
                  </a:txBody>
                  <a:tcPr marL="6373" marR="6373" marT="63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قوس</a:t>
                      </a:r>
                      <a:r>
                        <a:rPr lang="fa-IR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 9, 1399</a:t>
                      </a:r>
                      <a:endParaRPr lang="fa-IR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Bahij Nazanin" panose="02040503050201020203" pitchFamily="18" charset="-78"/>
                        <a:cs typeface="Bahij Nazanin" panose="02040503050201020203" pitchFamily="18" charset="-78"/>
                      </a:endParaRPr>
                    </a:p>
                  </a:txBody>
                  <a:tcPr marL="6373" marR="6373" marT="637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282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457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739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42248885"/>
                  </a:ext>
                </a:extLst>
              </a:tr>
              <a:tr h="269245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 </a:t>
                      </a:r>
                    </a:p>
                  </a:txBody>
                  <a:tcPr marL="6373" marR="6373" marT="63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قوس</a:t>
                      </a:r>
                      <a:r>
                        <a:rPr lang="fa-IR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 10, 1399</a:t>
                      </a:r>
                      <a:endParaRPr lang="fa-IR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Bahij Nazanin" panose="02040503050201020203" pitchFamily="18" charset="-78"/>
                        <a:cs typeface="Bahij Nazanin" panose="02040503050201020203" pitchFamily="18" charset="-78"/>
                      </a:endParaRPr>
                    </a:p>
                  </a:txBody>
                  <a:tcPr marL="6373" marR="6373" marT="637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276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421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697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63014001"/>
                  </a:ext>
                </a:extLst>
              </a:tr>
              <a:tr h="269245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 </a:t>
                      </a:r>
                    </a:p>
                  </a:txBody>
                  <a:tcPr marL="6373" marR="6373" marT="63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قوس</a:t>
                      </a:r>
                      <a:r>
                        <a:rPr lang="fa-IR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 11, 1399</a:t>
                      </a:r>
                      <a:endParaRPr lang="fa-IR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Bahij Nazanin" panose="02040503050201020203" pitchFamily="18" charset="-78"/>
                        <a:cs typeface="Bahij Nazanin" panose="02040503050201020203" pitchFamily="18" charset="-78"/>
                      </a:endParaRPr>
                    </a:p>
                  </a:txBody>
                  <a:tcPr marL="6373" marR="6373" marT="637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280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267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547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67918746"/>
                  </a:ext>
                </a:extLst>
              </a:tr>
              <a:tr h="269245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 </a:t>
                      </a:r>
                    </a:p>
                  </a:txBody>
                  <a:tcPr marL="6373" marR="6373" marT="63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قوس</a:t>
                      </a:r>
                      <a:r>
                        <a:rPr lang="fa-IR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 12, 1399</a:t>
                      </a:r>
                      <a:endParaRPr lang="fa-IR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Bahij Nazanin" panose="02040503050201020203" pitchFamily="18" charset="-78"/>
                        <a:cs typeface="Bahij Nazanin" panose="02040503050201020203" pitchFamily="18" charset="-78"/>
                      </a:endParaRPr>
                    </a:p>
                  </a:txBody>
                  <a:tcPr marL="6373" marR="6373" marT="637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281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474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755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99140152"/>
                  </a:ext>
                </a:extLst>
              </a:tr>
              <a:tr h="269245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 </a:t>
                      </a:r>
                    </a:p>
                  </a:txBody>
                  <a:tcPr marL="6373" marR="6373" marT="63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قوس</a:t>
                      </a:r>
                      <a:r>
                        <a:rPr lang="fa-IR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 13, 1399</a:t>
                      </a:r>
                      <a:endParaRPr lang="fa-IR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Bahij Nazanin" panose="02040503050201020203" pitchFamily="18" charset="-78"/>
                        <a:cs typeface="Bahij Nazanin" panose="02040503050201020203" pitchFamily="18" charset="-78"/>
                      </a:endParaRPr>
                    </a:p>
                  </a:txBody>
                  <a:tcPr marL="6373" marR="6373" marT="637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265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232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497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63584318"/>
                  </a:ext>
                </a:extLst>
              </a:tr>
              <a:tr h="269245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 </a:t>
                      </a:r>
                    </a:p>
                  </a:txBody>
                  <a:tcPr marL="6373" marR="6373" marT="63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قوس</a:t>
                      </a:r>
                      <a:r>
                        <a:rPr lang="fa-IR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 15, 1399</a:t>
                      </a:r>
                      <a:endParaRPr lang="fa-IR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Bahij Nazanin" panose="02040503050201020203" pitchFamily="18" charset="-78"/>
                        <a:cs typeface="Bahij Nazanin" panose="02040503050201020203" pitchFamily="18" charset="-78"/>
                      </a:endParaRPr>
                    </a:p>
                  </a:txBody>
                  <a:tcPr marL="6373" marR="6373" marT="637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274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351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625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40990705"/>
                  </a:ext>
                </a:extLst>
              </a:tr>
              <a:tr h="269245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 </a:t>
                      </a:r>
                    </a:p>
                  </a:txBody>
                  <a:tcPr marL="6373" marR="6373" marT="63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قوس</a:t>
                      </a:r>
                      <a:r>
                        <a:rPr lang="fa-IR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 16, 1399</a:t>
                      </a:r>
                      <a:endParaRPr lang="fa-IR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Bahij Nazanin" panose="02040503050201020203" pitchFamily="18" charset="-78"/>
                        <a:cs typeface="Bahij Nazanin" panose="02040503050201020203" pitchFamily="18" charset="-78"/>
                      </a:endParaRPr>
                    </a:p>
                  </a:txBody>
                  <a:tcPr marL="6373" marR="6373" marT="637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405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251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656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37270861"/>
                  </a:ext>
                </a:extLst>
              </a:tr>
              <a:tr h="269245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 </a:t>
                      </a:r>
                    </a:p>
                  </a:txBody>
                  <a:tcPr marL="6373" marR="6373" marT="63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قوس</a:t>
                      </a:r>
                      <a:r>
                        <a:rPr lang="fa-IR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 17, 1399</a:t>
                      </a:r>
                      <a:endParaRPr lang="fa-IR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Bahij Nazanin" panose="02040503050201020203" pitchFamily="18" charset="-78"/>
                        <a:cs typeface="Bahij Nazanin" panose="02040503050201020203" pitchFamily="18" charset="-78"/>
                      </a:endParaRPr>
                    </a:p>
                  </a:txBody>
                  <a:tcPr marL="6373" marR="6373" marT="637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314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42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356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129660"/>
                  </a:ext>
                </a:extLst>
              </a:tr>
              <a:tr h="269245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 </a:t>
                      </a:r>
                    </a:p>
                  </a:txBody>
                  <a:tcPr marL="6373" marR="6373" marT="63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قوس</a:t>
                      </a:r>
                      <a:r>
                        <a:rPr lang="fa-IR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 18, 1399</a:t>
                      </a:r>
                      <a:endParaRPr lang="fa-IR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Bahij Nazanin" panose="02040503050201020203" pitchFamily="18" charset="-78"/>
                        <a:cs typeface="Bahij Nazanin" panose="02040503050201020203" pitchFamily="18" charset="-78"/>
                      </a:endParaRPr>
                    </a:p>
                  </a:txBody>
                  <a:tcPr marL="6373" marR="6373" marT="637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360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165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525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1136275"/>
                  </a:ext>
                </a:extLst>
              </a:tr>
              <a:tr h="269245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 </a:t>
                      </a:r>
                    </a:p>
                  </a:txBody>
                  <a:tcPr marL="6373" marR="6373" marT="63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قوس</a:t>
                      </a:r>
                      <a:r>
                        <a:rPr lang="fa-IR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 19, 1399</a:t>
                      </a:r>
                      <a:endParaRPr lang="fa-IR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Bahij Nazanin" panose="02040503050201020203" pitchFamily="18" charset="-78"/>
                        <a:cs typeface="Bahij Nazanin" panose="02040503050201020203" pitchFamily="18" charset="-78"/>
                      </a:endParaRPr>
                    </a:p>
                  </a:txBody>
                  <a:tcPr marL="6373" marR="6373" marT="637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314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181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495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66378175"/>
                  </a:ext>
                </a:extLst>
              </a:tr>
              <a:tr h="281768">
                <a:tc gridSpan="2">
                  <a:txBody>
                    <a:bodyPr/>
                    <a:lstStyle/>
                    <a:p>
                      <a:pPr algn="l" rtl="0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 </a:t>
                      </a:r>
                    </a:p>
                  </a:txBody>
                  <a:tcPr marL="6373" marR="6373" marT="63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 </a:t>
                      </a:r>
                    </a:p>
                  </a:txBody>
                  <a:tcPr marL="6373" marR="6373" marT="637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21143920"/>
                  </a:ext>
                </a:extLst>
              </a:tr>
              <a:tr h="288992">
                <a:tc gridSpan="2">
                  <a:txBody>
                    <a:bodyPr/>
                    <a:lstStyle/>
                    <a:p>
                      <a:pPr algn="l" rtl="0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 </a:t>
                      </a:r>
                    </a:p>
                  </a:txBody>
                  <a:tcPr marL="6373" marR="6373" marT="63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800" b="1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برای رسیدن به هدف</a:t>
                      </a:r>
                    </a:p>
                  </a:txBody>
                  <a:tcPr marL="6373" marR="6373" marT="63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800" b="1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گمرکات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800" b="1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عواید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800" b="1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مجموع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97293543"/>
                  </a:ext>
                </a:extLst>
              </a:tr>
              <a:tr h="288992">
                <a:tc gridSpan="2">
                  <a:txBody>
                    <a:bodyPr/>
                    <a:lstStyle/>
                    <a:p>
                      <a:pPr algn="l" rtl="0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 </a:t>
                      </a:r>
                    </a:p>
                  </a:txBody>
                  <a:tcPr marL="6373" marR="6373" marT="63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عواید روزانه مورد نیاز در ربع چهارم</a:t>
                      </a:r>
                    </a:p>
                  </a:txBody>
                  <a:tcPr marL="6373" marR="6373" marT="63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1</a:t>
                      </a:r>
                      <a:r>
                        <a:rPr lang="fa-IR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,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210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Bahij Nazanin" panose="02040503050201020203" pitchFamily="18" charset="-78"/>
                        <a:cs typeface="Bahij Nazanin" panose="02040503050201020203" pitchFamily="18" charset="-7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646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1</a:t>
                      </a:r>
                      <a:r>
                        <a:rPr lang="fa-IR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,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856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Bahij Nazanin" panose="02040503050201020203" pitchFamily="18" charset="-78"/>
                        <a:cs typeface="Bahij Nazanin" panose="02040503050201020203" pitchFamily="18" charset="-7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110495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1321345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xmlns="" id="{7DC955ED-8970-EA4C-9998-9A22C40BC493}"/>
              </a:ext>
            </a:extLst>
          </p:cNvPr>
          <p:cNvSpPr txBox="1">
            <a:spLocks/>
          </p:cNvSpPr>
          <p:nvPr/>
        </p:nvSpPr>
        <p:spPr>
          <a:xfrm>
            <a:off x="437322" y="287669"/>
            <a:ext cx="11288863" cy="71377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fa-IR" altLang="en-US" sz="3200" b="1" dirty="0">
                <a:latin typeface="Bahij Mitra" panose="02040503050201020203" pitchFamily="18" charset="-78"/>
                <a:cs typeface="Bahij Mitra" panose="02040503050201020203" pitchFamily="18" charset="-78"/>
              </a:rPr>
              <a:t>خلاصه مصارف بودجه</a:t>
            </a:r>
            <a:r>
              <a:rPr lang="en-US" altLang="en-US" sz="3200" b="1" dirty="0">
                <a:latin typeface="Bahij Mitra" panose="02040503050201020203" pitchFamily="18" charset="-78"/>
                <a:cs typeface="Bahij Mitra" panose="02040503050201020203" pitchFamily="18" charset="-78"/>
              </a:rPr>
              <a:t> 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82195603"/>
              </p:ext>
            </p:extLst>
          </p:nvPr>
        </p:nvGraphicFramePr>
        <p:xfrm>
          <a:off x="549631" y="1320415"/>
          <a:ext cx="11064243" cy="4623187"/>
        </p:xfrm>
        <a:graphic>
          <a:graphicData uri="http://schemas.openxmlformats.org/drawingml/2006/table">
            <a:tbl>
              <a:tblPr rtl="1"/>
              <a:tblGrid>
                <a:gridCol w="3488050">
                  <a:extLst>
                    <a:ext uri="{9D8B030D-6E8A-4147-A177-3AD203B41FA5}">
                      <a16:colId xmlns:a16="http://schemas.microsoft.com/office/drawing/2014/main" xmlns="" val="480881043"/>
                    </a:ext>
                  </a:extLst>
                </a:gridCol>
                <a:gridCol w="1350213">
                  <a:extLst>
                    <a:ext uri="{9D8B030D-6E8A-4147-A177-3AD203B41FA5}">
                      <a16:colId xmlns:a16="http://schemas.microsoft.com/office/drawing/2014/main" xmlns="" val="1543643661"/>
                    </a:ext>
                  </a:extLst>
                </a:gridCol>
                <a:gridCol w="1556495">
                  <a:extLst>
                    <a:ext uri="{9D8B030D-6E8A-4147-A177-3AD203B41FA5}">
                      <a16:colId xmlns:a16="http://schemas.microsoft.com/office/drawing/2014/main" xmlns="" val="3182281923"/>
                    </a:ext>
                  </a:extLst>
                </a:gridCol>
                <a:gridCol w="1556495">
                  <a:extLst>
                    <a:ext uri="{9D8B030D-6E8A-4147-A177-3AD203B41FA5}">
                      <a16:colId xmlns:a16="http://schemas.microsoft.com/office/drawing/2014/main" xmlns="" val="4192495278"/>
                    </a:ext>
                  </a:extLst>
                </a:gridCol>
                <a:gridCol w="1556495">
                  <a:extLst>
                    <a:ext uri="{9D8B030D-6E8A-4147-A177-3AD203B41FA5}">
                      <a16:colId xmlns:a16="http://schemas.microsoft.com/office/drawing/2014/main" xmlns="" val="1255053558"/>
                    </a:ext>
                  </a:extLst>
                </a:gridCol>
                <a:gridCol w="1556495">
                  <a:extLst>
                    <a:ext uri="{9D8B030D-6E8A-4147-A177-3AD203B41FA5}">
                      <a16:colId xmlns:a16="http://schemas.microsoft.com/office/drawing/2014/main" xmlns="" val="2035316323"/>
                    </a:ext>
                  </a:extLst>
                </a:gridCol>
              </a:tblGrid>
              <a:tr h="478733"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ارقام به ملیون افغانی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2F75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2F75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2F75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2F75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2F75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2F75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75268346"/>
                  </a:ext>
                </a:extLst>
              </a:tr>
              <a:tr h="424020">
                <a:tc rowSpan="2">
                  <a:txBody>
                    <a:bodyPr/>
                    <a:lstStyle/>
                    <a:p>
                      <a:pPr algn="r" rtl="0" fontAlgn="ctr"/>
                      <a:r>
                        <a:rPr lang="fa-IR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 نوع </a:t>
                      </a:r>
                      <a:r>
                        <a:rPr lang="fa-I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مصارفات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75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75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fa-IR" sz="1800" b="1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بودجه سال 1399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75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DD7E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fa-IR" sz="1800" b="1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مصارف حقیقی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75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DD7E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800" b="1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تفاوت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75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95024348"/>
                  </a:ext>
                </a:extLst>
              </a:tr>
              <a:tr h="4376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800" b="1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شروع سال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2F75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800" b="1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وسط سال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2F75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1399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2F75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1398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2F75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(1398-1399)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2F75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04533041"/>
                  </a:ext>
                </a:extLst>
              </a:tr>
              <a:tr h="465054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انکشافی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75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151,043.8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2F75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157,229.6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75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121,489.1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2F75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136,121.7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75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-14,632.6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75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59260103"/>
                  </a:ext>
                </a:extLst>
              </a:tr>
              <a:tr h="465054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فیصدی اجرای بودجه انکشافی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65.9%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91.2%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FF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-25.2%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56707540"/>
                  </a:ext>
                </a:extLst>
              </a:tr>
              <a:tr h="465054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عملیاتی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293,304.8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298,269.6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263,398.5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279,274.4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FF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-15,875.9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01076820"/>
                  </a:ext>
                </a:extLst>
              </a:tr>
              <a:tr h="478733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فیصدی اجرای بودجه عملیاتی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2F75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2F75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2F75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86.6%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2F75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92.4%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2F75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FF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-5.8%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2F75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61108656"/>
                  </a:ext>
                </a:extLst>
              </a:tr>
              <a:tr h="465054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کلی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75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444,348.6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2F75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455,499.2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75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384,887.6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2F75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415,396.1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75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FF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-30,508.5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75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46882173"/>
                  </a:ext>
                </a:extLst>
              </a:tr>
              <a:tr h="478733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فیصدی اجرای بودجه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2F75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2F75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2F75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78.8%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DD7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2F75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92.0%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2F75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-13.2%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2F75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62060750"/>
                  </a:ext>
                </a:extLst>
              </a:tr>
              <a:tr h="465054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منبع: سیستم </a:t>
                      </a: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AFMIS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75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1" fontAlgn="ctr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Bahij Nazanin" panose="02040503050201020203" pitchFamily="18" charset="-78"/>
                        <a:cs typeface="Bahij Nazanin" panose="02040503050201020203" pitchFamily="18" charset="-7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75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1" fontAlgn="ctr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Bahij Nazanin" panose="02040503050201020203" pitchFamily="18" charset="-78"/>
                        <a:cs typeface="Bahij Nazanin" panose="02040503050201020203" pitchFamily="18" charset="-7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75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75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75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Nazanin" panose="02040503050201020203" pitchFamily="18" charset="-78"/>
                          <a:cs typeface="Bahij Nazanin" panose="02040503050201020203" pitchFamily="18" charset="-78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75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404036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3826662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3025</TotalTime>
  <Words>399</Words>
  <Application>Microsoft Office PowerPoint</Application>
  <PresentationFormat>Custom</PresentationFormat>
  <Paragraphs>258</Paragraphs>
  <Slides>6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Windows User</cp:lastModifiedBy>
  <cp:revision>137</cp:revision>
  <cp:lastPrinted>2020-11-28T07:23:17Z</cp:lastPrinted>
  <dcterms:created xsi:type="dcterms:W3CDTF">2020-09-01T05:33:10Z</dcterms:created>
  <dcterms:modified xsi:type="dcterms:W3CDTF">2020-12-12T06:29:10Z</dcterms:modified>
</cp:coreProperties>
</file>