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91" r:id="rId3"/>
    <p:sldId id="304" r:id="rId4"/>
    <p:sldId id="283" r:id="rId5"/>
    <p:sldId id="306" r:id="rId6"/>
    <p:sldId id="305" r:id="rId7"/>
    <p:sldId id="307" r:id="rId8"/>
    <p:sldId id="30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509" autoAdjust="0"/>
    <p:restoredTop sz="94684"/>
  </p:normalViewPr>
  <p:slideViewPr>
    <p:cSldViewPr snapToGrid="0">
      <p:cViewPr>
        <p:scale>
          <a:sx n="70" d="100"/>
          <a:sy n="70" d="100"/>
        </p:scale>
        <p:origin x="-2286" y="-9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1BB06-5781-4FFC-ADF4-62FD00269686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3D730-F1B1-47AA-B802-C2CC3B33CA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296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E00E-1112-4317-8793-ABC260B9109A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0917-B186-40F9-98BB-A988D563E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3643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E00E-1112-4317-8793-ABC260B9109A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0917-B186-40F9-98BB-A988D563E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647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E00E-1112-4317-8793-ABC260B9109A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0917-B186-40F9-98BB-A988D563E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861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E00E-1112-4317-8793-ABC260B9109A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0917-B186-40F9-98BB-A988D563E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9486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E00E-1112-4317-8793-ABC260B9109A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0917-B186-40F9-98BB-A988D563E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0187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E00E-1112-4317-8793-ABC260B9109A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0917-B186-40F9-98BB-A988D563E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2191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E00E-1112-4317-8793-ABC260B9109A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0917-B186-40F9-98BB-A988D563E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2373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E00E-1112-4317-8793-ABC260B9109A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0917-B186-40F9-98BB-A988D563E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5119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E00E-1112-4317-8793-ABC260B9109A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0917-B186-40F9-98BB-A988D563E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353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E00E-1112-4317-8793-ABC260B9109A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0917-B186-40F9-98BB-A988D563E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670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E00E-1112-4317-8793-ABC260B9109A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0917-B186-40F9-98BB-A988D563E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3870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3E00E-1112-4317-8793-ABC260B9109A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0917-B186-40F9-98BB-A988D563E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1888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9123" y="4562354"/>
            <a:ext cx="9481456" cy="1814383"/>
          </a:xfrm>
        </p:spPr>
        <p:txBody>
          <a:bodyPr>
            <a:normAutofit fontScale="55000" lnSpcReduction="20000"/>
          </a:bodyPr>
          <a:lstStyle/>
          <a:p>
            <a:r>
              <a:rPr lang="en-US" sz="58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Cash Management Report </a:t>
            </a:r>
            <a:endParaRPr lang="ps-AF" sz="58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endParaRPr lang="en-US" sz="42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r>
              <a:rPr lang="en-US" sz="4200" b="1" dirty="0" smtClean="0">
                <a:latin typeface="Bahij Mitra" panose="02040503050201020203" pitchFamily="18" charset="-78"/>
                <a:cs typeface="Bahij Mitra" panose="02040503050201020203" pitchFamily="18" charset="-78"/>
              </a:rPr>
              <a:t>April 7, </a:t>
            </a:r>
            <a:r>
              <a:rPr lang="en-US" sz="42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202</a:t>
            </a:r>
            <a:r>
              <a:rPr lang="fa-IR" sz="42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1</a:t>
            </a:r>
            <a:endParaRPr lang="en-US" sz="42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endParaRPr lang="en-US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r>
              <a:rPr lang="en-US" dirty="0">
                <a:latin typeface="Bahij Mitra" panose="02040503050201020203" pitchFamily="18" charset="-78"/>
                <a:cs typeface="Bahij Mitra" panose="02040503050201020203" pitchFamily="18" charset="-78"/>
              </a:rPr>
              <a:t> </a:t>
            </a:r>
          </a:p>
          <a:p>
            <a:endParaRPr lang="en-US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endParaRPr lang="en-US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0C185D2-8B9E-6A49-B6E2-549FFEB64A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1839" r="41839" b="36633"/>
          <a:stretch/>
        </p:blipFill>
        <p:spPr>
          <a:xfrm>
            <a:off x="5105289" y="691649"/>
            <a:ext cx="1783925" cy="1857983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E3CD20EF-9DC7-2044-ABED-423B747C4585}"/>
              </a:ext>
            </a:extLst>
          </p:cNvPr>
          <p:cNvSpPr txBox="1">
            <a:spLocks/>
          </p:cNvSpPr>
          <p:nvPr/>
        </p:nvSpPr>
        <p:spPr>
          <a:xfrm>
            <a:off x="6766221" y="1125538"/>
            <a:ext cx="4261330" cy="150606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s-AF" sz="51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د افغانستان اسلامي جمهوریت</a:t>
            </a:r>
          </a:p>
          <a:p>
            <a:r>
              <a:rPr lang="ps-AF" sz="42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د مالیې وزارت </a:t>
            </a:r>
            <a:endParaRPr lang="en-US" sz="42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endParaRPr lang="en-US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r>
              <a:rPr lang="en-US" dirty="0">
                <a:latin typeface="Bahij Mitra" panose="02040503050201020203" pitchFamily="18" charset="-78"/>
                <a:cs typeface="Bahij Mitra" panose="02040503050201020203" pitchFamily="18" charset="-78"/>
              </a:rPr>
              <a:t> </a:t>
            </a:r>
          </a:p>
          <a:p>
            <a:endParaRPr lang="en-US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endParaRPr lang="en-US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xmlns="" id="{02ED2FC2-A041-1849-B6AF-3118AB1251CB}"/>
              </a:ext>
            </a:extLst>
          </p:cNvPr>
          <p:cNvSpPr txBox="1">
            <a:spLocks/>
          </p:cNvSpPr>
          <p:nvPr/>
        </p:nvSpPr>
        <p:spPr>
          <a:xfrm>
            <a:off x="966952" y="1140035"/>
            <a:ext cx="4138337" cy="147707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s-AF" sz="51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جمهوری اسلامی افغانستان</a:t>
            </a:r>
          </a:p>
          <a:p>
            <a:r>
              <a:rPr lang="ps-AF" sz="4200" b="1" dirty="0">
                <a:latin typeface="Bahij Mitra" panose="02040503050201020203" pitchFamily="18" charset="-78"/>
                <a:cs typeface="Bahij Mitra" panose="02040503050201020203" pitchFamily="18" charset="-78"/>
              </a:rPr>
              <a:t>وزارت مالیه</a:t>
            </a:r>
            <a:endParaRPr lang="en-US" sz="4200" b="1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endParaRPr lang="en-US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r>
              <a:rPr lang="en-US" dirty="0">
                <a:latin typeface="Bahij Mitra" panose="02040503050201020203" pitchFamily="18" charset="-78"/>
                <a:cs typeface="Bahij Mitra" panose="02040503050201020203" pitchFamily="18" charset="-78"/>
              </a:rPr>
              <a:t> </a:t>
            </a:r>
          </a:p>
          <a:p>
            <a:endParaRPr lang="en-US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  <a:p>
            <a:endParaRPr lang="en-US" dirty="0">
              <a:latin typeface="Bahij Mitra" panose="02040503050201020203" pitchFamily="18" charset="-78"/>
              <a:cs typeface="Bahij Mitra" panose="02040503050201020203" pitchFamily="18" charset="-78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0294EE7D-002B-EF46-8E1A-804CF70E64F7}"/>
              </a:ext>
            </a:extLst>
          </p:cNvPr>
          <p:cNvSpPr txBox="1">
            <a:spLocks/>
          </p:cNvSpPr>
          <p:nvPr/>
        </p:nvSpPr>
        <p:spPr>
          <a:xfrm>
            <a:off x="2922923" y="2810337"/>
            <a:ext cx="6148656" cy="1670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cs typeface="Bahij Mitra" panose="02040503050201020203" pitchFamily="18" charset="-78"/>
              </a:rPr>
              <a:t>Islamic Republic of Afghanistan</a:t>
            </a:r>
          </a:p>
          <a:p>
            <a:r>
              <a:rPr lang="en-US" sz="2000" b="1" dirty="0">
                <a:cs typeface="Bahij Mitra" panose="02040503050201020203" pitchFamily="18" charset="-78"/>
              </a:rPr>
              <a:t>Ministry of Finance</a:t>
            </a:r>
          </a:p>
          <a:p>
            <a:pPr>
              <a:lnSpc>
                <a:spcPct val="100000"/>
              </a:lnSpc>
            </a:pPr>
            <a:endParaRPr lang="en-US" sz="1800" b="1" dirty="0">
              <a:cs typeface="Bahij Mitra" panose="02040503050201020203" pitchFamily="18" charset="-78"/>
            </a:endParaRPr>
          </a:p>
          <a:p>
            <a:r>
              <a:rPr lang="en-US" sz="2000" b="1" dirty="0">
                <a:cs typeface="Bahij Mitra" panose="02040503050201020203" pitchFamily="18" charset="-78"/>
              </a:rPr>
              <a:t>Macro-Fiscal Policy Department - MFPD</a:t>
            </a:r>
          </a:p>
          <a:p>
            <a:endParaRPr lang="en-US" sz="2000" dirty="0">
              <a:cs typeface="Bahij Mitra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8143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2A4066F8-52D3-6541-8BF1-A7E6F6D663D8}"/>
              </a:ext>
            </a:extLst>
          </p:cNvPr>
          <p:cNvSpPr txBox="1">
            <a:spLocks/>
          </p:cNvSpPr>
          <p:nvPr/>
        </p:nvSpPr>
        <p:spPr>
          <a:xfrm>
            <a:off x="437322" y="287669"/>
            <a:ext cx="11288863" cy="7137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ij Mitra" panose="02040503050201020203" pitchFamily="18" charset="-78"/>
                <a:cs typeface="Bahij Mitra" panose="02040503050201020203" pitchFamily="18" charset="-78"/>
              </a:rPr>
              <a:t>Overall Revenue Performance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21" y="1122217"/>
            <a:ext cx="11288863" cy="528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00737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2A4066F8-52D3-6541-8BF1-A7E6F6D663D8}"/>
              </a:ext>
            </a:extLst>
          </p:cNvPr>
          <p:cNvSpPr txBox="1">
            <a:spLocks/>
          </p:cNvSpPr>
          <p:nvPr/>
        </p:nvSpPr>
        <p:spPr>
          <a:xfrm>
            <a:off x="437322" y="287669"/>
            <a:ext cx="11288863" cy="7137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ij Mitra" panose="02040503050201020203" pitchFamily="18" charset="-78"/>
                <a:cs typeface="Bahij Mitra" panose="02040503050201020203" pitchFamily="18" charset="-78"/>
              </a:rPr>
              <a:t>FY-1400 Actual Revenue Targets VS Actual Performance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20918435"/>
              </p:ext>
            </p:extLst>
          </p:nvPr>
        </p:nvGraphicFramePr>
        <p:xfrm>
          <a:off x="540326" y="1222793"/>
          <a:ext cx="11083639" cy="5094882"/>
        </p:xfrm>
        <a:graphic>
          <a:graphicData uri="http://schemas.openxmlformats.org/drawingml/2006/table">
            <a:tbl>
              <a:tblPr/>
              <a:tblGrid>
                <a:gridCol w="2979426">
                  <a:extLst>
                    <a:ext uri="{9D8B030D-6E8A-4147-A177-3AD203B41FA5}">
                      <a16:colId xmlns:a16="http://schemas.microsoft.com/office/drawing/2014/main" xmlns="" val="1357237678"/>
                    </a:ext>
                  </a:extLst>
                </a:gridCol>
                <a:gridCol w="1513360">
                  <a:extLst>
                    <a:ext uri="{9D8B030D-6E8A-4147-A177-3AD203B41FA5}">
                      <a16:colId xmlns:a16="http://schemas.microsoft.com/office/drawing/2014/main" xmlns="" val="2148463075"/>
                    </a:ext>
                  </a:extLst>
                </a:gridCol>
                <a:gridCol w="1513360">
                  <a:extLst>
                    <a:ext uri="{9D8B030D-6E8A-4147-A177-3AD203B41FA5}">
                      <a16:colId xmlns:a16="http://schemas.microsoft.com/office/drawing/2014/main" xmlns="" val="1472260381"/>
                    </a:ext>
                  </a:extLst>
                </a:gridCol>
                <a:gridCol w="1513360">
                  <a:extLst>
                    <a:ext uri="{9D8B030D-6E8A-4147-A177-3AD203B41FA5}">
                      <a16:colId xmlns:a16="http://schemas.microsoft.com/office/drawing/2014/main" xmlns="" val="2045045749"/>
                    </a:ext>
                  </a:extLst>
                </a:gridCol>
                <a:gridCol w="1874501">
                  <a:extLst>
                    <a:ext uri="{9D8B030D-6E8A-4147-A177-3AD203B41FA5}">
                      <a16:colId xmlns:a16="http://schemas.microsoft.com/office/drawing/2014/main" xmlns="" val="393290173"/>
                    </a:ext>
                  </a:extLst>
                </a:gridCol>
                <a:gridCol w="1689632">
                  <a:extLst>
                    <a:ext uri="{9D8B030D-6E8A-4147-A177-3AD203B41FA5}">
                      <a16:colId xmlns:a16="http://schemas.microsoft.com/office/drawing/2014/main" xmlns="" val="3273989300"/>
                    </a:ext>
                  </a:extLst>
                </a:gridCol>
              </a:tblGrid>
              <a:tr h="6471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Agency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Targets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YTD-1400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YTD – 1400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Difference in Value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Difference in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8426718"/>
                  </a:ext>
                </a:extLst>
              </a:tr>
              <a:tr h="5084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Customs Department (ACD)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101,369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29,794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20,891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8,903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2152945"/>
                  </a:ext>
                </a:extLst>
              </a:tr>
              <a:tr h="5084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 Department (ARD)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115,131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27,302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23,614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3,688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64903263"/>
                  </a:ext>
                </a:extLst>
              </a:tr>
              <a:tr h="47689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• Mustofiats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19,282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5,228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4,300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4060371"/>
                  </a:ext>
                </a:extLst>
              </a:tr>
              <a:tr h="47689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• Ministries 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42,687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8,318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5,792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2,525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5236857"/>
                  </a:ext>
                </a:extLst>
              </a:tr>
              <a:tr h="47689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• LTO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30,141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7,800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7,683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2370077"/>
                  </a:ext>
                </a:extLst>
              </a:tr>
              <a:tr h="47689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• MTO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16,467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4,261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3,766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04837571"/>
                  </a:ext>
                </a:extLst>
              </a:tr>
              <a:tr h="47689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• STO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3,987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1,032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1,500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4531701"/>
                  </a:ext>
                </a:extLst>
              </a:tr>
              <a:tr h="47689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• Audit department 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2,567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04505254"/>
                  </a:ext>
                </a:extLst>
              </a:tr>
              <a:tr h="5693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216,500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57,097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44,505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12,591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8597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92404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2A4066F8-52D3-6541-8BF1-A7E6F6D663D8}"/>
              </a:ext>
            </a:extLst>
          </p:cNvPr>
          <p:cNvSpPr txBox="1">
            <a:spLocks/>
          </p:cNvSpPr>
          <p:nvPr/>
        </p:nvSpPr>
        <p:spPr>
          <a:xfrm>
            <a:off x="437322" y="287669"/>
            <a:ext cx="11288863" cy="7137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ij Mitra" panose="02040503050201020203" pitchFamily="18" charset="-78"/>
                <a:cs typeface="Bahij Mitra" panose="02040503050201020203" pitchFamily="18" charset="-78"/>
              </a:rPr>
              <a:t>Individual Customs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33196231"/>
              </p:ext>
            </p:extLst>
          </p:nvPr>
        </p:nvGraphicFramePr>
        <p:xfrm>
          <a:off x="539541" y="1271445"/>
          <a:ext cx="11084423" cy="4978655"/>
        </p:xfrm>
        <a:graphic>
          <a:graphicData uri="http://schemas.openxmlformats.org/drawingml/2006/table">
            <a:tbl>
              <a:tblPr/>
              <a:tblGrid>
                <a:gridCol w="3020413">
                  <a:extLst>
                    <a:ext uri="{9D8B030D-6E8A-4147-A177-3AD203B41FA5}">
                      <a16:colId xmlns:a16="http://schemas.microsoft.com/office/drawing/2014/main" xmlns="" val="539998005"/>
                    </a:ext>
                  </a:extLst>
                </a:gridCol>
                <a:gridCol w="1612802">
                  <a:extLst>
                    <a:ext uri="{9D8B030D-6E8A-4147-A177-3AD203B41FA5}">
                      <a16:colId xmlns:a16="http://schemas.microsoft.com/office/drawing/2014/main" xmlns="" val="1573335635"/>
                    </a:ext>
                  </a:extLst>
                </a:gridCol>
                <a:gridCol w="1612802">
                  <a:extLst>
                    <a:ext uri="{9D8B030D-6E8A-4147-A177-3AD203B41FA5}">
                      <a16:colId xmlns:a16="http://schemas.microsoft.com/office/drawing/2014/main" xmlns="" val="815169611"/>
                    </a:ext>
                  </a:extLst>
                </a:gridCol>
                <a:gridCol w="1612802">
                  <a:extLst>
                    <a:ext uri="{9D8B030D-6E8A-4147-A177-3AD203B41FA5}">
                      <a16:colId xmlns:a16="http://schemas.microsoft.com/office/drawing/2014/main" xmlns="" val="1055473992"/>
                    </a:ext>
                  </a:extLst>
                </a:gridCol>
                <a:gridCol w="1612802">
                  <a:extLst>
                    <a:ext uri="{9D8B030D-6E8A-4147-A177-3AD203B41FA5}">
                      <a16:colId xmlns:a16="http://schemas.microsoft.com/office/drawing/2014/main" xmlns="" val="2421769216"/>
                    </a:ext>
                  </a:extLst>
                </a:gridCol>
                <a:gridCol w="1612802">
                  <a:extLst>
                    <a:ext uri="{9D8B030D-6E8A-4147-A177-3AD203B41FA5}">
                      <a16:colId xmlns:a16="http://schemas.microsoft.com/office/drawing/2014/main" xmlns="" val="1793836099"/>
                    </a:ext>
                  </a:extLst>
                </a:gridCol>
              </a:tblGrid>
              <a:tr h="383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Agency</a:t>
                      </a:r>
                    </a:p>
                  </a:txBody>
                  <a:tcPr marL="52741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Targets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YTD - 1400 Target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YTD – Actual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Difference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 in %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4645752"/>
                  </a:ext>
                </a:extLst>
              </a:tr>
              <a:tr h="2497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Herat Custom</a:t>
                      </a:r>
                    </a:p>
                  </a:txBody>
                  <a:tcPr marL="105482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22,845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6,715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4,482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2,233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-33%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7457104"/>
                  </a:ext>
                </a:extLst>
              </a:tr>
              <a:tr h="2497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Nangarhar Custom</a:t>
                      </a:r>
                    </a:p>
                  </a:txBody>
                  <a:tcPr marL="105482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19,870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5,840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3,615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2,225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-38%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43703167"/>
                  </a:ext>
                </a:extLst>
              </a:tr>
              <a:tr h="2497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Kandahar Custom</a:t>
                      </a:r>
                    </a:p>
                  </a:txBody>
                  <a:tcPr marL="105482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13,666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4,017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2,980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1,037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-26%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0041853"/>
                  </a:ext>
                </a:extLst>
              </a:tr>
              <a:tr h="2497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Balkh Custom</a:t>
                      </a:r>
                    </a:p>
                  </a:txBody>
                  <a:tcPr marL="105482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16,397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4,819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3,378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1,441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-30%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4589652"/>
                  </a:ext>
                </a:extLst>
              </a:tr>
              <a:tr h="2497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Nimroz Custom</a:t>
                      </a:r>
                    </a:p>
                  </a:txBody>
                  <a:tcPr marL="105482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9,848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2,895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2,308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-586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-20%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50281433"/>
                  </a:ext>
                </a:extLst>
              </a:tr>
              <a:tr h="2497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Faryab Custom</a:t>
                      </a:r>
                    </a:p>
                  </a:txBody>
                  <a:tcPr marL="105482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5,552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1,632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1,036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-596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-37%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8262945"/>
                  </a:ext>
                </a:extLst>
              </a:tr>
              <a:tr h="2497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Farah Custom</a:t>
                      </a:r>
                    </a:p>
                  </a:txBody>
                  <a:tcPr marL="105482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4,590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1,349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654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-695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-51%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1243844"/>
                  </a:ext>
                </a:extLst>
              </a:tr>
              <a:tr h="2497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 Airport</a:t>
                      </a:r>
                    </a:p>
                  </a:txBody>
                  <a:tcPr marL="105482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2,398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705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600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-105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-15%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79676601"/>
                  </a:ext>
                </a:extLst>
              </a:tr>
              <a:tr h="2497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Paktya Custom</a:t>
                      </a:r>
                    </a:p>
                  </a:txBody>
                  <a:tcPr marL="105482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1,500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441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383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-58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-13%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1892633"/>
                  </a:ext>
                </a:extLst>
              </a:tr>
              <a:tr h="2497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Khost Custom</a:t>
                      </a:r>
                    </a:p>
                  </a:txBody>
                  <a:tcPr marL="105482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1,363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401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406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81805294"/>
                  </a:ext>
                </a:extLst>
              </a:tr>
              <a:tr h="2497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Paktika Custom</a:t>
                      </a:r>
                    </a:p>
                  </a:txBody>
                  <a:tcPr marL="105482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1,157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340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78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-262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-77%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2941685"/>
                  </a:ext>
                </a:extLst>
              </a:tr>
              <a:tr h="24799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Kunduz Custom</a:t>
                      </a:r>
                    </a:p>
                  </a:txBody>
                  <a:tcPr marL="105482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1,098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323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289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-33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-10%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7454764"/>
                  </a:ext>
                </a:extLst>
              </a:tr>
              <a:tr h="2497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Kabul Customs</a:t>
                      </a:r>
                    </a:p>
                  </a:txBody>
                  <a:tcPr marL="105482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999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294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648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121%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2501376"/>
                  </a:ext>
                </a:extLst>
              </a:tr>
              <a:tr h="2497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 Post Porcel</a:t>
                      </a:r>
                    </a:p>
                  </a:txBody>
                  <a:tcPr marL="105482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47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14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11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-22%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58073423"/>
                  </a:ext>
                </a:extLst>
              </a:tr>
              <a:tr h="2497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Takhar Custom</a:t>
                      </a:r>
                    </a:p>
                  </a:txBody>
                  <a:tcPr marL="105482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25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7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8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5473412"/>
                  </a:ext>
                </a:extLst>
              </a:tr>
              <a:tr h="2497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Badakhshan Custom</a:t>
                      </a:r>
                    </a:p>
                  </a:txBody>
                  <a:tcPr marL="105482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6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2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2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85875566"/>
                  </a:ext>
                </a:extLst>
              </a:tr>
              <a:tr h="2497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Kunarha Custom</a:t>
                      </a:r>
                    </a:p>
                  </a:txBody>
                  <a:tcPr marL="105482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8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2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11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377%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3030628"/>
                  </a:ext>
                </a:extLst>
              </a:tr>
              <a:tr h="34853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105482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101,369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29,794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20,891 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8,903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-30%</a:t>
                      </a:r>
                    </a:p>
                  </a:txBody>
                  <a:tcPr marL="5860" marR="5860" marT="5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14706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8351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2A4066F8-52D3-6541-8BF1-A7E6F6D663D8}"/>
              </a:ext>
            </a:extLst>
          </p:cNvPr>
          <p:cNvSpPr txBox="1">
            <a:spLocks/>
          </p:cNvSpPr>
          <p:nvPr/>
        </p:nvSpPr>
        <p:spPr>
          <a:xfrm>
            <a:off x="437322" y="287669"/>
            <a:ext cx="11288863" cy="7137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ij Mitra" panose="02040503050201020203" pitchFamily="18" charset="-78"/>
                <a:cs typeface="Bahij Mitra" panose="02040503050201020203" pitchFamily="18" charset="-78"/>
              </a:rPr>
              <a:t>Top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hij Mitra" panose="02040503050201020203" pitchFamily="18" charset="-78"/>
                <a:cs typeface="Bahij Mitra" panose="02040503050201020203" pitchFamily="18" charset="-78"/>
              </a:rPr>
              <a:t>Mustofiats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Bahij Mitra" panose="02040503050201020203" pitchFamily="18" charset="-78"/>
              <a:cs typeface="Bahij Mitra" panose="02040503050201020203" pitchFamily="18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49024990"/>
              </p:ext>
            </p:extLst>
          </p:nvPr>
        </p:nvGraphicFramePr>
        <p:xfrm>
          <a:off x="437319" y="1320661"/>
          <a:ext cx="11176925" cy="5025553"/>
        </p:xfrm>
        <a:graphic>
          <a:graphicData uri="http://schemas.openxmlformats.org/drawingml/2006/table">
            <a:tbl>
              <a:tblPr/>
              <a:tblGrid>
                <a:gridCol w="3001519">
                  <a:extLst>
                    <a:ext uri="{9D8B030D-6E8A-4147-A177-3AD203B41FA5}">
                      <a16:colId xmlns:a16="http://schemas.microsoft.com/office/drawing/2014/main" xmlns="" val="2813633647"/>
                    </a:ext>
                  </a:extLst>
                </a:gridCol>
                <a:gridCol w="1807544">
                  <a:extLst>
                    <a:ext uri="{9D8B030D-6E8A-4147-A177-3AD203B41FA5}">
                      <a16:colId xmlns:a16="http://schemas.microsoft.com/office/drawing/2014/main" xmlns="" val="4202278965"/>
                    </a:ext>
                  </a:extLst>
                </a:gridCol>
                <a:gridCol w="1807544">
                  <a:extLst>
                    <a:ext uri="{9D8B030D-6E8A-4147-A177-3AD203B41FA5}">
                      <a16:colId xmlns:a16="http://schemas.microsoft.com/office/drawing/2014/main" xmlns="" val="4049053763"/>
                    </a:ext>
                  </a:extLst>
                </a:gridCol>
                <a:gridCol w="1807544">
                  <a:extLst>
                    <a:ext uri="{9D8B030D-6E8A-4147-A177-3AD203B41FA5}">
                      <a16:colId xmlns:a16="http://schemas.microsoft.com/office/drawing/2014/main" xmlns="" val="1204869519"/>
                    </a:ext>
                  </a:extLst>
                </a:gridCol>
                <a:gridCol w="1376387">
                  <a:extLst>
                    <a:ext uri="{9D8B030D-6E8A-4147-A177-3AD203B41FA5}">
                      <a16:colId xmlns:a16="http://schemas.microsoft.com/office/drawing/2014/main" xmlns="" val="1837815446"/>
                    </a:ext>
                  </a:extLst>
                </a:gridCol>
                <a:gridCol w="1376387">
                  <a:extLst>
                    <a:ext uri="{9D8B030D-6E8A-4147-A177-3AD203B41FA5}">
                      <a16:colId xmlns:a16="http://schemas.microsoft.com/office/drawing/2014/main" xmlns="" val="557201009"/>
                    </a:ext>
                  </a:extLst>
                </a:gridCol>
              </a:tblGrid>
              <a:tr h="453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Agency</a:t>
                      </a:r>
                    </a:p>
                  </a:txBody>
                  <a:tcPr marL="54161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Target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YTD - 1400 Target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YTD – Actual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Difference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 in %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2389304"/>
                  </a:ext>
                </a:extLst>
              </a:tr>
              <a:tr h="2868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Herat Mustofiats</a:t>
                      </a:r>
                    </a:p>
                  </a:txBody>
                  <a:tcPr marL="108322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3,839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1,041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784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-257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-25%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81504514"/>
                  </a:ext>
                </a:extLst>
              </a:tr>
              <a:tr h="2868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Nangarhar Mustofiats</a:t>
                      </a:r>
                    </a:p>
                  </a:txBody>
                  <a:tcPr marL="108322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2,211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600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487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-112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-19%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82954775"/>
                  </a:ext>
                </a:extLst>
              </a:tr>
              <a:tr h="2868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Balkh Mustofiats</a:t>
                      </a:r>
                    </a:p>
                  </a:txBody>
                  <a:tcPr marL="108322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2,101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570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644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702589"/>
                  </a:ext>
                </a:extLst>
              </a:tr>
              <a:tr h="2868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Kandahar Mustofiats</a:t>
                      </a:r>
                    </a:p>
                  </a:txBody>
                  <a:tcPr marL="108322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1,672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453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306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-148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-33%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10800114"/>
                  </a:ext>
                </a:extLst>
              </a:tr>
              <a:tr h="2868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Paktya Mustofiats</a:t>
                      </a:r>
                    </a:p>
                  </a:txBody>
                  <a:tcPr marL="108322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1,072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291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245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-16%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1266323"/>
                  </a:ext>
                </a:extLst>
              </a:tr>
              <a:tr h="2868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Helmand Mustofiats</a:t>
                      </a:r>
                    </a:p>
                  </a:txBody>
                  <a:tcPr marL="108322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687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186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159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-28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-15%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89996265"/>
                  </a:ext>
                </a:extLst>
              </a:tr>
              <a:tr h="2868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Khost Mustofiats</a:t>
                      </a:r>
                    </a:p>
                  </a:txBody>
                  <a:tcPr marL="108322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620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168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137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-31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-18%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8200861"/>
                  </a:ext>
                </a:extLst>
              </a:tr>
              <a:tr h="2868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Parwan Mustofiats</a:t>
                      </a:r>
                    </a:p>
                  </a:txBody>
                  <a:tcPr marL="108322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591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160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129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-31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-19%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18322824"/>
                  </a:ext>
                </a:extLst>
              </a:tr>
              <a:tr h="2868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Ghazni Mustofiats</a:t>
                      </a:r>
                    </a:p>
                  </a:txBody>
                  <a:tcPr marL="108322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570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155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141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-13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365460"/>
                  </a:ext>
                </a:extLst>
              </a:tr>
              <a:tr h="2868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Kunduz Mustofiats</a:t>
                      </a:r>
                    </a:p>
                  </a:txBody>
                  <a:tcPr marL="108322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522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141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158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86245265"/>
                  </a:ext>
                </a:extLst>
              </a:tr>
              <a:tr h="2868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Nimroz Mustofiats</a:t>
                      </a:r>
                    </a:p>
                  </a:txBody>
                  <a:tcPr marL="108322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466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126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74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-53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-42%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6360353"/>
                  </a:ext>
                </a:extLst>
              </a:tr>
              <a:tr h="2868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Faryab Mustofiats</a:t>
                      </a:r>
                    </a:p>
                  </a:txBody>
                  <a:tcPr marL="108322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400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108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103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97873376"/>
                  </a:ext>
                </a:extLst>
              </a:tr>
              <a:tr h="2868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Jawzjan Mustofiats</a:t>
                      </a:r>
                    </a:p>
                  </a:txBody>
                  <a:tcPr marL="108322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361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98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67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-31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-32%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4290117"/>
                  </a:ext>
                </a:extLst>
              </a:tr>
              <a:tr h="2868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Baghlan Mustofiats</a:t>
                      </a:r>
                    </a:p>
                  </a:txBody>
                  <a:tcPr marL="108322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352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95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102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93400862"/>
                  </a:ext>
                </a:extLst>
              </a:tr>
              <a:tr h="2868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Mustofiats</a:t>
                      </a:r>
                    </a:p>
                  </a:txBody>
                  <a:tcPr marL="108322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3,817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1,035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765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-270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-26%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0148949"/>
                  </a:ext>
                </a:extLst>
              </a:tr>
              <a:tr h="26967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108322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19,282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5,228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4,300 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-928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-18%</a:t>
                      </a:r>
                    </a:p>
                  </a:txBody>
                  <a:tcPr marL="6018" marR="6018" marT="6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36637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43902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2A4066F8-52D3-6541-8BF1-A7E6F6D663D8}"/>
              </a:ext>
            </a:extLst>
          </p:cNvPr>
          <p:cNvSpPr txBox="1">
            <a:spLocks/>
          </p:cNvSpPr>
          <p:nvPr/>
        </p:nvSpPr>
        <p:spPr>
          <a:xfrm>
            <a:off x="437322" y="287669"/>
            <a:ext cx="11288863" cy="7137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hij Mitra" panose="02040503050201020203" pitchFamily="18" charset="-78"/>
                <a:cs typeface="Bahij Mitra" panose="02040503050201020203" pitchFamily="18" charset="-78"/>
              </a:rPr>
              <a:t>Top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ij Mitra" panose="02040503050201020203" pitchFamily="18" charset="-78"/>
                <a:cs typeface="Bahij Mitra" panose="02040503050201020203" pitchFamily="18" charset="-78"/>
              </a:rPr>
              <a:t>Ministries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04776086"/>
              </p:ext>
            </p:extLst>
          </p:nvPr>
        </p:nvGraphicFramePr>
        <p:xfrm>
          <a:off x="545957" y="1266067"/>
          <a:ext cx="11081936" cy="5271216"/>
        </p:xfrm>
        <a:graphic>
          <a:graphicData uri="http://schemas.openxmlformats.org/drawingml/2006/table">
            <a:tbl>
              <a:tblPr/>
              <a:tblGrid>
                <a:gridCol w="4434892">
                  <a:extLst>
                    <a:ext uri="{9D8B030D-6E8A-4147-A177-3AD203B41FA5}">
                      <a16:colId xmlns:a16="http://schemas.microsoft.com/office/drawing/2014/main" xmlns="" val="1361677577"/>
                    </a:ext>
                  </a:extLst>
                </a:gridCol>
                <a:gridCol w="1538276">
                  <a:extLst>
                    <a:ext uri="{9D8B030D-6E8A-4147-A177-3AD203B41FA5}">
                      <a16:colId xmlns:a16="http://schemas.microsoft.com/office/drawing/2014/main" xmlns="" val="4202902623"/>
                    </a:ext>
                  </a:extLst>
                </a:gridCol>
                <a:gridCol w="1538276">
                  <a:extLst>
                    <a:ext uri="{9D8B030D-6E8A-4147-A177-3AD203B41FA5}">
                      <a16:colId xmlns:a16="http://schemas.microsoft.com/office/drawing/2014/main" xmlns="" val="849313094"/>
                    </a:ext>
                  </a:extLst>
                </a:gridCol>
                <a:gridCol w="1538276">
                  <a:extLst>
                    <a:ext uri="{9D8B030D-6E8A-4147-A177-3AD203B41FA5}">
                      <a16:colId xmlns:a16="http://schemas.microsoft.com/office/drawing/2014/main" xmlns="" val="1815826327"/>
                    </a:ext>
                  </a:extLst>
                </a:gridCol>
                <a:gridCol w="1016108">
                  <a:extLst>
                    <a:ext uri="{9D8B030D-6E8A-4147-A177-3AD203B41FA5}">
                      <a16:colId xmlns:a16="http://schemas.microsoft.com/office/drawing/2014/main" xmlns="" val="553966290"/>
                    </a:ext>
                  </a:extLst>
                </a:gridCol>
                <a:gridCol w="1016108">
                  <a:extLst>
                    <a:ext uri="{9D8B030D-6E8A-4147-A177-3AD203B41FA5}">
                      <a16:colId xmlns:a16="http://schemas.microsoft.com/office/drawing/2014/main" xmlns="" val="736798745"/>
                    </a:ext>
                  </a:extLst>
                </a:gridCol>
              </a:tblGrid>
              <a:tr h="42010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Agency</a:t>
                      </a:r>
                    </a:p>
                  </a:txBody>
                  <a:tcPr marL="56955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Targets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YTD - 1400 Target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YTD – Actual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Difference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 in %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1278042"/>
                  </a:ext>
                </a:extLst>
              </a:tr>
              <a:tr h="2974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Communication Information Technology </a:t>
                      </a:r>
                    </a:p>
                  </a:txBody>
                  <a:tcPr marL="113909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8,512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1,658.6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1,551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-108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2482324"/>
                  </a:ext>
                </a:extLst>
              </a:tr>
              <a:tr h="2974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Civil Aviation Authority</a:t>
                      </a:r>
                    </a:p>
                  </a:txBody>
                  <a:tcPr marL="113909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7,455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1,452.7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1,071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-381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-26%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83536758"/>
                  </a:ext>
                </a:extLst>
              </a:tr>
              <a:tr h="2974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Foreign Affairs</a:t>
                      </a:r>
                    </a:p>
                  </a:txBody>
                  <a:tcPr marL="113909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6,030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1,175.0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419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-756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-64%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2769843"/>
                  </a:ext>
                </a:extLst>
              </a:tr>
              <a:tr h="2974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Interior Affairs</a:t>
                      </a:r>
                    </a:p>
                  </a:txBody>
                  <a:tcPr marL="113909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4,860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946.9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1,107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8285255"/>
                  </a:ext>
                </a:extLst>
              </a:tr>
              <a:tr h="2974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Mines</a:t>
                      </a:r>
                    </a:p>
                  </a:txBody>
                  <a:tcPr marL="113909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3,068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597.8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37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-561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-94%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01822"/>
                  </a:ext>
                </a:extLst>
              </a:tr>
              <a:tr h="2974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Finanace</a:t>
                      </a:r>
                    </a:p>
                  </a:txBody>
                  <a:tcPr marL="113909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2,986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581.8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62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-520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-89%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32776519"/>
                  </a:ext>
                </a:extLst>
              </a:tr>
              <a:tr h="2974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Afghanistan Railway Authority</a:t>
                      </a:r>
                    </a:p>
                  </a:txBody>
                  <a:tcPr marL="113909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2,690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524.2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665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8959968"/>
                  </a:ext>
                </a:extLst>
              </a:tr>
              <a:tr h="2974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Statistics and Information Authority (NSIA)</a:t>
                      </a:r>
                    </a:p>
                  </a:txBody>
                  <a:tcPr marL="113909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1,646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320.6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64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-257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-80%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25457523"/>
                  </a:ext>
                </a:extLst>
              </a:tr>
              <a:tr h="2974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Labor and Social Affairs</a:t>
                      </a:r>
                    </a:p>
                  </a:txBody>
                  <a:tcPr marL="113909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1,096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213.5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44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-170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-80%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0422926"/>
                  </a:ext>
                </a:extLst>
              </a:tr>
              <a:tr h="2974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Afghanistan National Standard Authority</a:t>
                      </a:r>
                    </a:p>
                  </a:txBody>
                  <a:tcPr marL="113909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865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168.6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3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-166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-98%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46263199"/>
                  </a:ext>
                </a:extLst>
              </a:tr>
              <a:tr h="2974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Ministry. of Trasport </a:t>
                      </a:r>
                    </a:p>
                  </a:txBody>
                  <a:tcPr marL="113909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656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127.8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14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-114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-89%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7952928"/>
                  </a:ext>
                </a:extLst>
              </a:tr>
              <a:tr h="2974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Urban Development and Land (MoUDL)</a:t>
                      </a:r>
                    </a:p>
                  </a:txBody>
                  <a:tcPr marL="113909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493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96.1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122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09013950"/>
                  </a:ext>
                </a:extLst>
              </a:tr>
              <a:tr h="2974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Supreme Court</a:t>
                      </a:r>
                    </a:p>
                  </a:txBody>
                  <a:tcPr marL="113909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487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94.9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194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104%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9928664"/>
                  </a:ext>
                </a:extLst>
              </a:tr>
              <a:tr h="2974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Security Council</a:t>
                      </a:r>
                    </a:p>
                  </a:txBody>
                  <a:tcPr marL="113909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261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50.8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12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-39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-77%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34085643"/>
                  </a:ext>
                </a:extLst>
              </a:tr>
              <a:tr h="2974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Ministries</a:t>
                      </a:r>
                    </a:p>
                  </a:txBody>
                  <a:tcPr marL="113909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1,583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308.4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429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6654065"/>
                  </a:ext>
                </a:extLst>
              </a:tr>
              <a:tr h="38943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113909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42,687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8,318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5,792 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2,525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-30%</a:t>
                      </a:r>
                    </a:p>
                  </a:txBody>
                  <a:tcPr marL="6328" marR="6328" marT="6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98073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42713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2A4066F8-52D3-6541-8BF1-A7E6F6D663D8}"/>
              </a:ext>
            </a:extLst>
          </p:cNvPr>
          <p:cNvSpPr txBox="1">
            <a:spLocks/>
          </p:cNvSpPr>
          <p:nvPr/>
        </p:nvSpPr>
        <p:spPr>
          <a:xfrm>
            <a:off x="437322" y="287669"/>
            <a:ext cx="11288863" cy="7137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hij Mitra" panose="02040503050201020203" pitchFamily="18" charset="-78"/>
                <a:cs typeface="Bahij Mitra" panose="02040503050201020203" pitchFamily="18" charset="-78"/>
              </a:rPr>
              <a:t>Daily Performance 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Bahij Mitra" panose="02040503050201020203" pitchFamily="18" charset="-78"/>
              <a:cs typeface="Bahij Mitra" panose="02040503050201020203" pitchFamily="18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910" y="1228299"/>
            <a:ext cx="11068335" cy="5242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32253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4066F8-52D3-6541-8BF1-A7E6F6D663D8}"/>
              </a:ext>
            </a:extLst>
          </p:cNvPr>
          <p:cNvSpPr txBox="1">
            <a:spLocks/>
          </p:cNvSpPr>
          <p:nvPr/>
        </p:nvSpPr>
        <p:spPr>
          <a:xfrm>
            <a:off x="437320" y="315378"/>
            <a:ext cx="11288863" cy="7137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 sz="1600" b="1" i="0" u="none" strike="noStrike" kern="1200" baseline="0">
                <a:solidFill>
                  <a:srgbClr val="44546A"/>
                </a:solidFill>
                <a:latin typeface="+mn-lt"/>
                <a:ea typeface="+mn-ea"/>
                <a:cs typeface="+mn-cs"/>
              </a:defRPr>
            </a:pPr>
            <a:r>
              <a:rPr lang="en-US" sz="3200" b="1" dirty="0" smtClean="0">
                <a:solidFill>
                  <a:srgbClr val="44546A"/>
                </a:solidFill>
              </a:rPr>
              <a:t>Top Custom's </a:t>
            </a:r>
            <a:r>
              <a:rPr lang="en-US" sz="3200" b="1" dirty="0">
                <a:solidFill>
                  <a:srgbClr val="44546A"/>
                </a:solidFill>
              </a:rPr>
              <a:t>Daily Collection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383" y="1389855"/>
            <a:ext cx="11189152" cy="494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94518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4803</TotalTime>
  <Words>888</Words>
  <Application>Microsoft Office PowerPoint</Application>
  <PresentationFormat>Custom</PresentationFormat>
  <Paragraphs>402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leena.shoaibi</cp:lastModifiedBy>
  <cp:revision>254</cp:revision>
  <cp:lastPrinted>2020-09-23T11:33:53Z</cp:lastPrinted>
  <dcterms:created xsi:type="dcterms:W3CDTF">2020-09-01T05:33:10Z</dcterms:created>
  <dcterms:modified xsi:type="dcterms:W3CDTF">2021-04-21T05:19:52Z</dcterms:modified>
</cp:coreProperties>
</file>